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91" r:id="rId2"/>
    <p:sldMasterId id="2147483700" r:id="rId3"/>
    <p:sldMasterId id="2147483712" r:id="rId4"/>
    <p:sldMasterId id="2147483721" r:id="rId5"/>
    <p:sldMasterId id="2147483746" r:id="rId6"/>
  </p:sldMasterIdLst>
  <p:notesMasterIdLst>
    <p:notesMasterId r:id="rId52"/>
  </p:notesMasterIdLst>
  <p:sldIdLst>
    <p:sldId id="256" r:id="rId7"/>
    <p:sldId id="500" r:id="rId8"/>
    <p:sldId id="261" r:id="rId9"/>
    <p:sldId id="389" r:id="rId10"/>
    <p:sldId id="453" r:id="rId11"/>
    <p:sldId id="454" r:id="rId12"/>
    <p:sldId id="455" r:id="rId13"/>
    <p:sldId id="456" r:id="rId14"/>
    <p:sldId id="491" r:id="rId15"/>
    <p:sldId id="492" r:id="rId16"/>
    <p:sldId id="390" r:id="rId17"/>
    <p:sldId id="391" r:id="rId18"/>
    <p:sldId id="392" r:id="rId19"/>
    <p:sldId id="457" r:id="rId20"/>
    <p:sldId id="398" r:id="rId21"/>
    <p:sldId id="393" r:id="rId22"/>
    <p:sldId id="357" r:id="rId23"/>
    <p:sldId id="371" r:id="rId24"/>
    <p:sldId id="394" r:id="rId25"/>
    <p:sldId id="399" r:id="rId26"/>
    <p:sldId id="376" r:id="rId27"/>
    <p:sldId id="375" r:id="rId28"/>
    <p:sldId id="374" r:id="rId29"/>
    <p:sldId id="378" r:id="rId30"/>
    <p:sldId id="379" r:id="rId31"/>
    <p:sldId id="377" r:id="rId32"/>
    <p:sldId id="384" r:id="rId33"/>
    <p:sldId id="385" r:id="rId34"/>
    <p:sldId id="386" r:id="rId35"/>
    <p:sldId id="402" r:id="rId36"/>
    <p:sldId id="387" r:id="rId37"/>
    <p:sldId id="388" r:id="rId38"/>
    <p:sldId id="493" r:id="rId39"/>
    <p:sldId id="499" r:id="rId40"/>
    <p:sldId id="494" r:id="rId41"/>
    <p:sldId id="495" r:id="rId42"/>
    <p:sldId id="496" r:id="rId43"/>
    <p:sldId id="497" r:id="rId44"/>
    <p:sldId id="498" r:id="rId45"/>
    <p:sldId id="296" r:id="rId46"/>
    <p:sldId id="358" r:id="rId47"/>
    <p:sldId id="459" r:id="rId48"/>
    <p:sldId id="460" r:id="rId49"/>
    <p:sldId id="461" r:id="rId50"/>
    <p:sldId id="4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enne Lindsey" initials="AL" lastIdx="5" clrIdx="1">
    <p:extLst/>
  </p:cmAuthor>
  <p:cmAuthor id="2" name="Stephanie Miller" initials="SM" lastIdx="5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10"/>
    <a:srgbClr val="CCFF33"/>
    <a:srgbClr val="8C1D40"/>
    <a:srgbClr val="4F5557"/>
    <a:srgbClr val="FFC627"/>
    <a:srgbClr val="78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9" autoAdjust="0"/>
    <p:restoredTop sz="67480" autoAdjust="0"/>
  </p:normalViewPr>
  <p:slideViewPr>
    <p:cSldViewPr snapToGrid="0" snapToObjects="1">
      <p:cViewPr varScale="1">
        <p:scale>
          <a:sx n="50" d="100"/>
          <a:sy n="50" d="100"/>
        </p:scale>
        <p:origin x="1278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696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FF415-E27C-4575-9A2A-190A42B76164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352B5591-D1BF-44D4-94EC-DCE07F5101AE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300" b="1" dirty="0">
              <a:solidFill>
                <a:schemeClr val="tx1"/>
              </a:solidFill>
              <a:latin typeface="Arial "/>
            </a:rPr>
            <a:t>identify goals</a:t>
          </a:r>
        </a:p>
      </dgm:t>
    </dgm:pt>
    <dgm:pt modelId="{934C60A5-7E6A-4564-B93C-CC70DEC3F0CD}" type="parTrans" cxnId="{ADCB57DE-F00C-4B30-A937-78C11C7C9E20}">
      <dgm:prSet/>
      <dgm:spPr/>
      <dgm:t>
        <a:bodyPr/>
        <a:lstStyle/>
        <a:p>
          <a:endParaRPr lang="en-US"/>
        </a:p>
      </dgm:t>
    </dgm:pt>
    <dgm:pt modelId="{BC2E437D-1D74-4636-A868-3D1063DAEEF8}" type="sibTrans" cxnId="{ADCB57DE-F00C-4B30-A937-78C11C7C9E20}">
      <dgm:prSet/>
      <dgm:spPr/>
      <dgm:t>
        <a:bodyPr/>
        <a:lstStyle/>
        <a:p>
          <a:endParaRPr lang="en-US"/>
        </a:p>
      </dgm:t>
    </dgm:pt>
    <dgm:pt modelId="{99CE5890-F327-4B49-8C38-6937099536E7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300" b="1" dirty="0">
              <a:solidFill>
                <a:schemeClr val="tx1"/>
              </a:solidFill>
              <a:latin typeface="Arial "/>
            </a:rPr>
            <a:t>develop objectives</a:t>
          </a:r>
        </a:p>
      </dgm:t>
    </dgm:pt>
    <dgm:pt modelId="{C1524AD2-0EEB-4466-855D-4868ED618A72}" type="parTrans" cxnId="{2A7FF028-C8B3-4A59-A5B2-15F63316D718}">
      <dgm:prSet/>
      <dgm:spPr/>
      <dgm:t>
        <a:bodyPr/>
        <a:lstStyle/>
        <a:p>
          <a:endParaRPr lang="en-US"/>
        </a:p>
      </dgm:t>
    </dgm:pt>
    <dgm:pt modelId="{C9072E0C-FBFA-4A18-8D4A-A42EE41E0630}" type="sibTrans" cxnId="{2A7FF028-C8B3-4A59-A5B2-15F63316D718}">
      <dgm:prSet/>
      <dgm:spPr/>
      <dgm:t>
        <a:bodyPr/>
        <a:lstStyle/>
        <a:p>
          <a:endParaRPr lang="en-US"/>
        </a:p>
      </dgm:t>
    </dgm:pt>
    <dgm:pt modelId="{CB451AFB-5B5D-4EAE-AF48-78C08A78CE77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300" b="1" dirty="0">
              <a:solidFill>
                <a:schemeClr val="tx1"/>
              </a:solidFill>
              <a:latin typeface="Arial "/>
            </a:rPr>
            <a:t>determine action steps</a:t>
          </a:r>
        </a:p>
      </dgm:t>
    </dgm:pt>
    <dgm:pt modelId="{62718624-2C8D-41B9-A814-3C106DD0A493}" type="parTrans" cxnId="{B71F3278-CCEB-4395-BB35-D058DD95AF4B}">
      <dgm:prSet/>
      <dgm:spPr/>
      <dgm:t>
        <a:bodyPr/>
        <a:lstStyle/>
        <a:p>
          <a:endParaRPr lang="en-US"/>
        </a:p>
      </dgm:t>
    </dgm:pt>
    <dgm:pt modelId="{23650136-F2EC-42BF-BB28-06960CA1A0DA}" type="sibTrans" cxnId="{B71F3278-CCEB-4395-BB35-D058DD95AF4B}">
      <dgm:prSet/>
      <dgm:spPr/>
      <dgm:t>
        <a:bodyPr/>
        <a:lstStyle/>
        <a:p>
          <a:endParaRPr lang="en-US"/>
        </a:p>
      </dgm:t>
    </dgm:pt>
    <dgm:pt modelId="{CFDE3118-B4C4-4B7C-A0E3-B91A8AD31DA1}">
      <dgm:prSet custT="1"/>
      <dgm:spPr>
        <a:solidFill>
          <a:srgbClr val="FFC000"/>
        </a:solidFill>
      </dgm:spPr>
      <dgm:t>
        <a:bodyPr/>
        <a:lstStyle/>
        <a:p>
          <a:r>
            <a:rPr lang="en-US" sz="1300" b="1" dirty="0">
              <a:solidFill>
                <a:schemeClr val="tx1"/>
              </a:solidFill>
              <a:latin typeface="Arial "/>
            </a:rPr>
            <a:t>action steps: </a:t>
          </a:r>
        </a:p>
        <a:p>
          <a:r>
            <a:rPr lang="en-US" sz="1300" b="1" dirty="0">
              <a:solidFill>
                <a:schemeClr val="tx1"/>
              </a:solidFill>
              <a:latin typeface="Arial "/>
            </a:rPr>
            <a:t>who? </a:t>
          </a:r>
        </a:p>
        <a:p>
          <a:r>
            <a:rPr lang="en-US" sz="1300" b="1" dirty="0">
              <a:solidFill>
                <a:schemeClr val="tx1"/>
              </a:solidFill>
              <a:latin typeface="Arial "/>
            </a:rPr>
            <a:t>what? when? where? when? </a:t>
          </a:r>
        </a:p>
        <a:p>
          <a:r>
            <a:rPr lang="en-US" sz="1300" b="1" dirty="0">
              <a:solidFill>
                <a:schemeClr val="tx1"/>
              </a:solidFill>
              <a:latin typeface="Arial "/>
            </a:rPr>
            <a:t>how?</a:t>
          </a:r>
        </a:p>
      </dgm:t>
    </dgm:pt>
    <dgm:pt modelId="{2055B90D-585A-4660-968D-DDF959D559D8}" type="parTrans" cxnId="{DB0AA57F-0B68-4721-A4C8-694262EB92DE}">
      <dgm:prSet/>
      <dgm:spPr/>
      <dgm:t>
        <a:bodyPr/>
        <a:lstStyle/>
        <a:p>
          <a:endParaRPr lang="en-US"/>
        </a:p>
      </dgm:t>
    </dgm:pt>
    <dgm:pt modelId="{30FB38EE-D587-48F5-9A84-119E6235C8BF}" type="sibTrans" cxnId="{DB0AA57F-0B68-4721-A4C8-694262EB92DE}">
      <dgm:prSet/>
      <dgm:spPr/>
      <dgm:t>
        <a:bodyPr/>
        <a:lstStyle/>
        <a:p>
          <a:endParaRPr lang="en-US"/>
        </a:p>
      </dgm:t>
    </dgm:pt>
    <dgm:pt modelId="{1360B595-5297-451C-B96C-37FD47030773}">
      <dgm:prSet custT="1"/>
      <dgm:spPr>
        <a:solidFill>
          <a:srgbClr val="FFC000"/>
        </a:solidFill>
      </dgm:spPr>
      <dgm:t>
        <a:bodyPr/>
        <a:lstStyle/>
        <a:p>
          <a:r>
            <a:rPr lang="en-US" sz="1300" b="1" dirty="0">
              <a:solidFill>
                <a:schemeClr val="tx1"/>
              </a:solidFill>
              <a:latin typeface="Arial "/>
            </a:rPr>
            <a:t>measurement: </a:t>
          </a:r>
        </a:p>
        <a:p>
          <a:r>
            <a:rPr lang="en-US" sz="1300" b="1" dirty="0">
              <a:solidFill>
                <a:schemeClr val="tx1"/>
              </a:solidFill>
              <a:latin typeface="Arial "/>
            </a:rPr>
            <a:t>evidence of completion &amp; level of success</a:t>
          </a:r>
        </a:p>
      </dgm:t>
    </dgm:pt>
    <dgm:pt modelId="{C006E0EE-508A-47DE-A1D6-D87169216AFF}" type="parTrans" cxnId="{D9B8B4F0-5300-457F-9A43-5C1EE0785755}">
      <dgm:prSet/>
      <dgm:spPr/>
      <dgm:t>
        <a:bodyPr/>
        <a:lstStyle/>
        <a:p>
          <a:endParaRPr lang="en-US"/>
        </a:p>
      </dgm:t>
    </dgm:pt>
    <dgm:pt modelId="{C2C1B22F-A7A2-4B3F-BE9E-83922FEF95E5}" type="sibTrans" cxnId="{D9B8B4F0-5300-457F-9A43-5C1EE0785755}">
      <dgm:prSet/>
      <dgm:spPr/>
      <dgm:t>
        <a:bodyPr/>
        <a:lstStyle/>
        <a:p>
          <a:endParaRPr lang="en-US"/>
        </a:p>
      </dgm:t>
    </dgm:pt>
    <dgm:pt modelId="{1F271C75-E772-4B6E-AC27-1A37A95488A2}">
      <dgm:prSet custT="1"/>
      <dgm:spPr>
        <a:solidFill>
          <a:srgbClr val="FFC000"/>
        </a:solidFill>
      </dgm:spPr>
      <dgm:t>
        <a:bodyPr/>
        <a:lstStyle/>
        <a:p>
          <a:r>
            <a:rPr lang="en-US" sz="1300" b="1" dirty="0">
              <a:solidFill>
                <a:schemeClr val="tx1"/>
              </a:solidFill>
              <a:latin typeface="Arial "/>
            </a:rPr>
            <a:t>document level of success in goal attainment</a:t>
          </a:r>
        </a:p>
      </dgm:t>
    </dgm:pt>
    <dgm:pt modelId="{4C7B1E6A-7BA4-4704-B821-40CDFF90C6F3}" type="parTrans" cxnId="{1A54230E-F43E-48AA-95DC-12A4A63DD856}">
      <dgm:prSet/>
      <dgm:spPr/>
      <dgm:t>
        <a:bodyPr/>
        <a:lstStyle/>
        <a:p>
          <a:endParaRPr lang="en-US"/>
        </a:p>
      </dgm:t>
    </dgm:pt>
    <dgm:pt modelId="{1B5AB66E-63DD-48E8-8636-85F8ABC87C69}" type="sibTrans" cxnId="{1A54230E-F43E-48AA-95DC-12A4A63DD856}">
      <dgm:prSet/>
      <dgm:spPr/>
      <dgm:t>
        <a:bodyPr/>
        <a:lstStyle/>
        <a:p>
          <a:endParaRPr lang="en-US"/>
        </a:p>
      </dgm:t>
    </dgm:pt>
    <dgm:pt modelId="{95507E0B-879D-422F-8C12-32D2D275DCC4}" type="pres">
      <dgm:prSet presAssocID="{7E3FF415-E27C-4575-9A2A-190A42B76164}" presName="CompostProcess" presStyleCnt="0">
        <dgm:presLayoutVars>
          <dgm:dir/>
          <dgm:resizeHandles val="exact"/>
        </dgm:presLayoutVars>
      </dgm:prSet>
      <dgm:spPr/>
    </dgm:pt>
    <dgm:pt modelId="{B7723938-356B-48B6-931C-D80750E32F54}" type="pres">
      <dgm:prSet presAssocID="{7E3FF415-E27C-4575-9A2A-190A42B76164}" presName="arrow" presStyleLbl="bgShp" presStyleIdx="0" presStyleCnt="1"/>
      <dgm:spPr>
        <a:solidFill>
          <a:srgbClr val="FFB310">
            <a:alpha val="39000"/>
          </a:srgbClr>
        </a:solidFill>
      </dgm:spPr>
    </dgm:pt>
    <dgm:pt modelId="{A22037CC-CE49-4069-8AE7-67E74E9E3199}" type="pres">
      <dgm:prSet presAssocID="{7E3FF415-E27C-4575-9A2A-190A42B76164}" presName="linearProcess" presStyleCnt="0"/>
      <dgm:spPr/>
    </dgm:pt>
    <dgm:pt modelId="{21B1F628-79A8-48DB-8D79-3DA9BE3E72A9}" type="pres">
      <dgm:prSet presAssocID="{352B5591-D1BF-44D4-94EC-DCE07F5101AE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01359-E23C-4F98-90C7-66D36419EA31}" type="pres">
      <dgm:prSet presAssocID="{BC2E437D-1D74-4636-A868-3D1063DAEEF8}" presName="sibTrans" presStyleCnt="0"/>
      <dgm:spPr/>
    </dgm:pt>
    <dgm:pt modelId="{D8FD1CD2-6D56-466A-9C1C-3E5ACBB2C11A}" type="pres">
      <dgm:prSet presAssocID="{99CE5890-F327-4B49-8C38-6937099536E7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626D7-6166-45CE-8272-665DA3E8B375}" type="pres">
      <dgm:prSet presAssocID="{C9072E0C-FBFA-4A18-8D4A-A42EE41E0630}" presName="sibTrans" presStyleCnt="0"/>
      <dgm:spPr/>
    </dgm:pt>
    <dgm:pt modelId="{C3B1AE63-8F23-422F-8AEB-60A6906DC9CD}" type="pres">
      <dgm:prSet presAssocID="{CB451AFB-5B5D-4EAE-AF48-78C08A78CE77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FBCD3-1AA4-476F-9133-53504C622CBA}" type="pres">
      <dgm:prSet presAssocID="{23650136-F2EC-42BF-BB28-06960CA1A0DA}" presName="sibTrans" presStyleCnt="0"/>
      <dgm:spPr/>
    </dgm:pt>
    <dgm:pt modelId="{3ECE7500-6235-4723-93EB-352CCF0BF12D}" type="pres">
      <dgm:prSet presAssocID="{CFDE3118-B4C4-4B7C-A0E3-B91A8AD31DA1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0C81F-9889-4228-980A-27C2AB5D4809}" type="pres">
      <dgm:prSet presAssocID="{30FB38EE-D587-48F5-9A84-119E6235C8BF}" presName="sibTrans" presStyleCnt="0"/>
      <dgm:spPr/>
    </dgm:pt>
    <dgm:pt modelId="{9FDBBA36-B425-4B49-9C8A-2429CE68DDBC}" type="pres">
      <dgm:prSet presAssocID="{1360B595-5297-451C-B96C-37FD47030773}" presName="textNode" presStyleLbl="node1" presStyleIdx="4" presStyleCnt="6" custScaleX="1087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9BA98-0092-421F-B562-CD28A5222DA5}" type="pres">
      <dgm:prSet presAssocID="{C2C1B22F-A7A2-4B3F-BE9E-83922FEF95E5}" presName="sibTrans" presStyleCnt="0"/>
      <dgm:spPr/>
    </dgm:pt>
    <dgm:pt modelId="{259EA84E-3213-4C5F-9A48-9F5BAF7BC8DB}" type="pres">
      <dgm:prSet presAssocID="{1F271C75-E772-4B6E-AC27-1A37A95488A2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8DDF45-08EA-4097-93CF-14E058550D27}" type="presOf" srcId="{1360B595-5297-451C-B96C-37FD47030773}" destId="{9FDBBA36-B425-4B49-9C8A-2429CE68DDBC}" srcOrd="0" destOrd="0" presId="urn:microsoft.com/office/officeart/2005/8/layout/hProcess9"/>
    <dgm:cxn modelId="{73580FAB-F559-4FD9-A082-263F275C84C3}" type="presOf" srcId="{352B5591-D1BF-44D4-94EC-DCE07F5101AE}" destId="{21B1F628-79A8-48DB-8D79-3DA9BE3E72A9}" srcOrd="0" destOrd="0" presId="urn:microsoft.com/office/officeart/2005/8/layout/hProcess9"/>
    <dgm:cxn modelId="{42858086-D18A-477A-8C6F-82A273485FBE}" type="presOf" srcId="{1F271C75-E772-4B6E-AC27-1A37A95488A2}" destId="{259EA84E-3213-4C5F-9A48-9F5BAF7BC8DB}" srcOrd="0" destOrd="0" presId="urn:microsoft.com/office/officeart/2005/8/layout/hProcess9"/>
    <dgm:cxn modelId="{B71F3278-CCEB-4395-BB35-D058DD95AF4B}" srcId="{7E3FF415-E27C-4575-9A2A-190A42B76164}" destId="{CB451AFB-5B5D-4EAE-AF48-78C08A78CE77}" srcOrd="2" destOrd="0" parTransId="{62718624-2C8D-41B9-A814-3C106DD0A493}" sibTransId="{23650136-F2EC-42BF-BB28-06960CA1A0DA}"/>
    <dgm:cxn modelId="{DB0AA57F-0B68-4721-A4C8-694262EB92DE}" srcId="{7E3FF415-E27C-4575-9A2A-190A42B76164}" destId="{CFDE3118-B4C4-4B7C-A0E3-B91A8AD31DA1}" srcOrd="3" destOrd="0" parTransId="{2055B90D-585A-4660-968D-DDF959D559D8}" sibTransId="{30FB38EE-D587-48F5-9A84-119E6235C8BF}"/>
    <dgm:cxn modelId="{495E6E94-398A-471B-BE6D-4232293C1104}" type="presOf" srcId="{CFDE3118-B4C4-4B7C-A0E3-B91A8AD31DA1}" destId="{3ECE7500-6235-4723-93EB-352CCF0BF12D}" srcOrd="0" destOrd="0" presId="urn:microsoft.com/office/officeart/2005/8/layout/hProcess9"/>
    <dgm:cxn modelId="{2DCC8E19-5B73-458B-BF2C-3F13CD23E451}" type="presOf" srcId="{7E3FF415-E27C-4575-9A2A-190A42B76164}" destId="{95507E0B-879D-422F-8C12-32D2D275DCC4}" srcOrd="0" destOrd="0" presId="urn:microsoft.com/office/officeart/2005/8/layout/hProcess9"/>
    <dgm:cxn modelId="{1A54230E-F43E-48AA-95DC-12A4A63DD856}" srcId="{7E3FF415-E27C-4575-9A2A-190A42B76164}" destId="{1F271C75-E772-4B6E-AC27-1A37A95488A2}" srcOrd="5" destOrd="0" parTransId="{4C7B1E6A-7BA4-4704-B821-40CDFF90C6F3}" sibTransId="{1B5AB66E-63DD-48E8-8636-85F8ABC87C69}"/>
    <dgm:cxn modelId="{45EFF0C2-E5ED-4390-A708-C9E86F6B7556}" type="presOf" srcId="{99CE5890-F327-4B49-8C38-6937099536E7}" destId="{D8FD1CD2-6D56-466A-9C1C-3E5ACBB2C11A}" srcOrd="0" destOrd="0" presId="urn:microsoft.com/office/officeart/2005/8/layout/hProcess9"/>
    <dgm:cxn modelId="{2A7FF028-C8B3-4A59-A5B2-15F63316D718}" srcId="{7E3FF415-E27C-4575-9A2A-190A42B76164}" destId="{99CE5890-F327-4B49-8C38-6937099536E7}" srcOrd="1" destOrd="0" parTransId="{C1524AD2-0EEB-4466-855D-4868ED618A72}" sibTransId="{C9072E0C-FBFA-4A18-8D4A-A42EE41E0630}"/>
    <dgm:cxn modelId="{ADCB57DE-F00C-4B30-A937-78C11C7C9E20}" srcId="{7E3FF415-E27C-4575-9A2A-190A42B76164}" destId="{352B5591-D1BF-44D4-94EC-DCE07F5101AE}" srcOrd="0" destOrd="0" parTransId="{934C60A5-7E6A-4564-B93C-CC70DEC3F0CD}" sibTransId="{BC2E437D-1D74-4636-A868-3D1063DAEEF8}"/>
    <dgm:cxn modelId="{D9B8B4F0-5300-457F-9A43-5C1EE0785755}" srcId="{7E3FF415-E27C-4575-9A2A-190A42B76164}" destId="{1360B595-5297-451C-B96C-37FD47030773}" srcOrd="4" destOrd="0" parTransId="{C006E0EE-508A-47DE-A1D6-D87169216AFF}" sibTransId="{C2C1B22F-A7A2-4B3F-BE9E-83922FEF95E5}"/>
    <dgm:cxn modelId="{DED05983-AA03-43BE-B883-707B17764F6C}" type="presOf" srcId="{CB451AFB-5B5D-4EAE-AF48-78C08A78CE77}" destId="{C3B1AE63-8F23-422F-8AEB-60A6906DC9CD}" srcOrd="0" destOrd="0" presId="urn:microsoft.com/office/officeart/2005/8/layout/hProcess9"/>
    <dgm:cxn modelId="{288C9774-3177-45A2-93E6-5EBAAC2E82A6}" type="presParOf" srcId="{95507E0B-879D-422F-8C12-32D2D275DCC4}" destId="{B7723938-356B-48B6-931C-D80750E32F54}" srcOrd="0" destOrd="0" presId="urn:microsoft.com/office/officeart/2005/8/layout/hProcess9"/>
    <dgm:cxn modelId="{A6F3692F-2DD3-418C-A358-532FF37343B4}" type="presParOf" srcId="{95507E0B-879D-422F-8C12-32D2D275DCC4}" destId="{A22037CC-CE49-4069-8AE7-67E74E9E3199}" srcOrd="1" destOrd="0" presId="urn:microsoft.com/office/officeart/2005/8/layout/hProcess9"/>
    <dgm:cxn modelId="{E90C8B86-6E75-4D09-99DD-CBB8CC04F007}" type="presParOf" srcId="{A22037CC-CE49-4069-8AE7-67E74E9E3199}" destId="{21B1F628-79A8-48DB-8D79-3DA9BE3E72A9}" srcOrd="0" destOrd="0" presId="urn:microsoft.com/office/officeart/2005/8/layout/hProcess9"/>
    <dgm:cxn modelId="{FF2E6229-2E06-40BE-8274-39D2F09CC4C4}" type="presParOf" srcId="{A22037CC-CE49-4069-8AE7-67E74E9E3199}" destId="{D0C01359-E23C-4F98-90C7-66D36419EA31}" srcOrd="1" destOrd="0" presId="urn:microsoft.com/office/officeart/2005/8/layout/hProcess9"/>
    <dgm:cxn modelId="{2C49F3DD-5A54-4BB9-894D-CB7CF468055D}" type="presParOf" srcId="{A22037CC-CE49-4069-8AE7-67E74E9E3199}" destId="{D8FD1CD2-6D56-466A-9C1C-3E5ACBB2C11A}" srcOrd="2" destOrd="0" presId="urn:microsoft.com/office/officeart/2005/8/layout/hProcess9"/>
    <dgm:cxn modelId="{617AC3B1-3223-48C5-A721-6B1CE793A61B}" type="presParOf" srcId="{A22037CC-CE49-4069-8AE7-67E74E9E3199}" destId="{CFE626D7-6166-45CE-8272-665DA3E8B375}" srcOrd="3" destOrd="0" presId="urn:microsoft.com/office/officeart/2005/8/layout/hProcess9"/>
    <dgm:cxn modelId="{254325D9-F1DD-4839-BF12-E5E4B029B973}" type="presParOf" srcId="{A22037CC-CE49-4069-8AE7-67E74E9E3199}" destId="{C3B1AE63-8F23-422F-8AEB-60A6906DC9CD}" srcOrd="4" destOrd="0" presId="urn:microsoft.com/office/officeart/2005/8/layout/hProcess9"/>
    <dgm:cxn modelId="{CBF0C178-69E3-48E3-ADE6-1AF738A3DEE2}" type="presParOf" srcId="{A22037CC-CE49-4069-8AE7-67E74E9E3199}" destId="{92BFBCD3-1AA4-476F-9133-53504C622CBA}" srcOrd="5" destOrd="0" presId="urn:microsoft.com/office/officeart/2005/8/layout/hProcess9"/>
    <dgm:cxn modelId="{79E2A0C4-994E-459E-9A9C-9EC188E9E02A}" type="presParOf" srcId="{A22037CC-CE49-4069-8AE7-67E74E9E3199}" destId="{3ECE7500-6235-4723-93EB-352CCF0BF12D}" srcOrd="6" destOrd="0" presId="urn:microsoft.com/office/officeart/2005/8/layout/hProcess9"/>
    <dgm:cxn modelId="{2BD2E709-A945-44AE-A83D-F23F3ABD687A}" type="presParOf" srcId="{A22037CC-CE49-4069-8AE7-67E74E9E3199}" destId="{CE00C81F-9889-4228-980A-27C2AB5D4809}" srcOrd="7" destOrd="0" presId="urn:microsoft.com/office/officeart/2005/8/layout/hProcess9"/>
    <dgm:cxn modelId="{555E910E-575D-4EDD-B8E1-E070436C8B2F}" type="presParOf" srcId="{A22037CC-CE49-4069-8AE7-67E74E9E3199}" destId="{9FDBBA36-B425-4B49-9C8A-2429CE68DDBC}" srcOrd="8" destOrd="0" presId="urn:microsoft.com/office/officeart/2005/8/layout/hProcess9"/>
    <dgm:cxn modelId="{7B0DB990-4FC0-47BD-A40A-9C7BF86A6E49}" type="presParOf" srcId="{A22037CC-CE49-4069-8AE7-67E74E9E3199}" destId="{D6E9BA98-0092-421F-B562-CD28A5222DA5}" srcOrd="9" destOrd="0" presId="urn:microsoft.com/office/officeart/2005/8/layout/hProcess9"/>
    <dgm:cxn modelId="{EE5959AB-34D0-42EE-A832-C33B599EAB58}" type="presParOf" srcId="{A22037CC-CE49-4069-8AE7-67E74E9E3199}" destId="{259EA84E-3213-4C5F-9A48-9F5BAF7BC8D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23938-356B-48B6-931C-D80750E32F54}">
      <dsp:nvSpPr>
        <dsp:cNvPr id="0" name=""/>
        <dsp:cNvSpPr/>
      </dsp:nvSpPr>
      <dsp:spPr>
        <a:xfrm>
          <a:off x="658058" y="0"/>
          <a:ext cx="7457995" cy="5173407"/>
        </a:xfrm>
        <a:prstGeom prst="rightArrow">
          <a:avLst/>
        </a:prstGeom>
        <a:solidFill>
          <a:srgbClr val="FFB310">
            <a:alpha val="39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1F628-79A8-48DB-8D79-3DA9BE3E72A9}">
      <dsp:nvSpPr>
        <dsp:cNvPr id="0" name=""/>
        <dsp:cNvSpPr/>
      </dsp:nvSpPr>
      <dsp:spPr>
        <a:xfrm>
          <a:off x="1447" y="1552022"/>
          <a:ext cx="1267276" cy="206936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identify goals</a:t>
          </a:r>
        </a:p>
      </dsp:txBody>
      <dsp:txXfrm>
        <a:off x="63310" y="1613885"/>
        <a:ext cx="1143550" cy="1945636"/>
      </dsp:txXfrm>
    </dsp:sp>
    <dsp:sp modelId="{D8FD1CD2-6D56-466A-9C1C-3E5ACBB2C11A}">
      <dsp:nvSpPr>
        <dsp:cNvPr id="0" name=""/>
        <dsp:cNvSpPr/>
      </dsp:nvSpPr>
      <dsp:spPr>
        <a:xfrm>
          <a:off x="1479936" y="1552022"/>
          <a:ext cx="1267276" cy="206936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develop objectives</a:t>
          </a:r>
        </a:p>
      </dsp:txBody>
      <dsp:txXfrm>
        <a:off x="1541799" y="1613885"/>
        <a:ext cx="1143550" cy="1945636"/>
      </dsp:txXfrm>
    </dsp:sp>
    <dsp:sp modelId="{C3B1AE63-8F23-422F-8AEB-60A6906DC9CD}">
      <dsp:nvSpPr>
        <dsp:cNvPr id="0" name=""/>
        <dsp:cNvSpPr/>
      </dsp:nvSpPr>
      <dsp:spPr>
        <a:xfrm>
          <a:off x="2958425" y="1552022"/>
          <a:ext cx="1267276" cy="206936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determine action steps</a:t>
          </a:r>
        </a:p>
      </dsp:txBody>
      <dsp:txXfrm>
        <a:off x="3020288" y="1613885"/>
        <a:ext cx="1143550" cy="1945636"/>
      </dsp:txXfrm>
    </dsp:sp>
    <dsp:sp modelId="{3ECE7500-6235-4723-93EB-352CCF0BF12D}">
      <dsp:nvSpPr>
        <dsp:cNvPr id="0" name=""/>
        <dsp:cNvSpPr/>
      </dsp:nvSpPr>
      <dsp:spPr>
        <a:xfrm>
          <a:off x="4436914" y="1552022"/>
          <a:ext cx="1267276" cy="206936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action steps: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who?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what? when? where? when?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how?</a:t>
          </a:r>
        </a:p>
      </dsp:txBody>
      <dsp:txXfrm>
        <a:off x="4498777" y="1613885"/>
        <a:ext cx="1143550" cy="1945636"/>
      </dsp:txXfrm>
    </dsp:sp>
    <dsp:sp modelId="{9FDBBA36-B425-4B49-9C8A-2429CE68DDBC}">
      <dsp:nvSpPr>
        <dsp:cNvPr id="0" name=""/>
        <dsp:cNvSpPr/>
      </dsp:nvSpPr>
      <dsp:spPr>
        <a:xfrm>
          <a:off x="5915404" y="1552022"/>
          <a:ext cx="1378771" cy="206936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measurement: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evidence of completion &amp; level of success</a:t>
          </a:r>
        </a:p>
      </dsp:txBody>
      <dsp:txXfrm>
        <a:off x="5982710" y="1619328"/>
        <a:ext cx="1244159" cy="1934750"/>
      </dsp:txXfrm>
    </dsp:sp>
    <dsp:sp modelId="{259EA84E-3213-4C5F-9A48-9F5BAF7BC8DB}">
      <dsp:nvSpPr>
        <dsp:cNvPr id="0" name=""/>
        <dsp:cNvSpPr/>
      </dsp:nvSpPr>
      <dsp:spPr>
        <a:xfrm>
          <a:off x="7505388" y="1552022"/>
          <a:ext cx="1267276" cy="206936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chemeClr val="tx1"/>
              </a:solidFill>
              <a:latin typeface="Arial "/>
            </a:rPr>
            <a:t>document level of success in goal attainment</a:t>
          </a:r>
        </a:p>
      </dsp:txBody>
      <dsp:txXfrm>
        <a:off x="7567251" y="1613885"/>
        <a:ext cx="1143550" cy="1945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E50E8-7D8F-1F41-B762-E539E636D649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DE756-8C32-7442-9EB9-7C2657CE4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7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0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a steering committee, action committee, etc. but actively engaging in and responsible for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16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59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Ideally a change team is co-facilitated by an</a:t>
            </a:r>
            <a:r>
              <a:rPr lang="en-US" baseline="0" dirty="0"/>
              <a:t> internal change team leader (co-chairing for multiple agencies also acceptable) and external facilitator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55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External facilitator provides the benefit of neutrality &amp; objectivity </a:t>
            </a:r>
          </a:p>
          <a:p>
            <a:r>
              <a:rPr lang="en-US" dirty="0"/>
              <a:t>Can also carry</a:t>
            </a:r>
            <a:r>
              <a:rPr lang="en-US" baseline="0" dirty="0"/>
              <a:t> the load/lift when agency staff cannot (e.g. report writing, minutes documentation, etc.)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40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want to fill an interagency change team with those who</a:t>
            </a:r>
            <a:r>
              <a:rPr lang="en-US" baseline="0" dirty="0"/>
              <a:t> are ‘voluntold’ </a:t>
            </a:r>
          </a:p>
          <a:p>
            <a:r>
              <a:rPr lang="en-US" baseline="0" dirty="0"/>
              <a:t>Who stands out as passionate? Informed? Willing to make the time? Who is well respected by their peers? </a:t>
            </a:r>
          </a:p>
          <a:p>
            <a:r>
              <a:rPr lang="en-US" baseline="0" dirty="0"/>
              <a:t>If they don’t have the support/faith of the organization (particularly line staff) may not be effective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8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4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 of an external facilitator </a:t>
            </a:r>
          </a:p>
          <a:p>
            <a:r>
              <a:rPr lang="en-US" dirty="0"/>
              <a:t>Balancing agendas: Assisting agencies with different goals and different lenses</a:t>
            </a:r>
            <a:r>
              <a:rPr lang="en-US" baseline="0" dirty="0"/>
              <a:t> find common ground</a:t>
            </a:r>
          </a:p>
          <a:p>
            <a:r>
              <a:rPr lang="en-US" baseline="0" dirty="0"/>
              <a:t>Gentle reminders: ‘if you recall you said you would do x, is that still feasible?’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07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815F5D1-11E5-4F99-BAA3-142F623DFEF7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1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This is</a:t>
            </a:r>
            <a:r>
              <a:rPr lang="en-US" altLang="en-US" baseline="0" dirty="0"/>
              <a:t> the ‘change team’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/>
              <a:t>Members: chief of probation, CEO of MAT agency, medical providers (nurses), line staff (POs), drug court sup</a:t>
            </a:r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FEF110-747F-4479-918D-EE21DA922A5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85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Needs assessment: what are we already doing well?</a:t>
            </a:r>
            <a:r>
              <a:rPr lang="en-US" altLang="en-US" baseline="0" dirty="0"/>
              <a:t> What could we improve? (from a multi-sector perspective) </a:t>
            </a:r>
          </a:p>
          <a:p>
            <a:r>
              <a:rPr lang="en-US" altLang="en-US" baseline="0" dirty="0"/>
              <a:t>Strategic plan: doesn’t have to be daunting, intimidating term; it is a roadmap to how you are going to get to what you want to achieve (some may be more ambitious than others; dependent on resources) </a:t>
            </a:r>
          </a:p>
          <a:p>
            <a:r>
              <a:rPr lang="en-US" altLang="en-US" baseline="0" dirty="0"/>
              <a:t>Implementation: the going and doing it </a:t>
            </a:r>
          </a:p>
          <a:p>
            <a:endParaRPr lang="en-US" altLang="en-US" baseline="0" dirty="0"/>
          </a:p>
          <a:p>
            <a:r>
              <a:rPr lang="en-US" altLang="en-US" baseline="0" dirty="0"/>
              <a:t>MATICCE PEC needs assessment &amp; strategic plan: POs don’t know enough about MAT (cross training), POs don’t know where to refer (provider brochure), </a:t>
            </a:r>
            <a:r>
              <a:rPr lang="en-US" altLang="en-US" baseline="0" dirty="0" err="1"/>
              <a:t>tx</a:t>
            </a:r>
            <a:r>
              <a:rPr lang="en-US" altLang="en-US" baseline="0" dirty="0"/>
              <a:t> agency didn’t always know if referral was for MAT or other services (changed referral process), some non-AHCCCS eligible probationers couldn’t afford MAT (patient assistance program)  </a:t>
            </a:r>
            <a:endParaRPr lang="en-US" alt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701AA30-1F90-472F-A4D1-044A26730562}" type="slidenum">
              <a:rPr lang="en-US" altLang="en-US" smtClean="0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29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6CD9-DB16-465C-AF44-3113BF3172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81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*staff training: POs did not know enough about MAT; brought in UA School of Pharmacy &amp; MAT </a:t>
            </a:r>
            <a:r>
              <a:rPr lang="en-US" altLang="en-US" baseline="0" dirty="0" err="1"/>
              <a:t>tx</a:t>
            </a:r>
            <a:r>
              <a:rPr lang="en-US" altLang="en-US" baseline="0" dirty="0"/>
              <a:t> providers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*cross training: MAT provider agency coming in to discuss their services (how to access, intake process, etc.)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*communication: change referral process to make it more clear when an MAT referral was being sought vs. </a:t>
            </a:r>
            <a:r>
              <a:rPr lang="en-US" altLang="en-US" baseline="0" dirty="0" err="1"/>
              <a:t>tx</a:t>
            </a:r>
            <a:r>
              <a:rPr lang="en-US" altLang="en-US" baseline="0" dirty="0"/>
              <a:t> as usual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*additional funding streams: tribal for their AI/AN, </a:t>
            </a:r>
            <a:r>
              <a:rPr lang="en-US" altLang="en-US" baseline="0" dirty="0" err="1"/>
              <a:t>px</a:t>
            </a:r>
            <a:r>
              <a:rPr lang="en-US" altLang="en-US" baseline="0" dirty="0"/>
              <a:t> assistance programs, etc.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MATICCE PEC needs assessment &amp; strategic plan: POs don’t know enough about MAT (cross training), POs don’t know where to refer (provider brochure), </a:t>
            </a:r>
            <a:r>
              <a:rPr lang="en-US" altLang="en-US" baseline="0" dirty="0" err="1"/>
              <a:t>tx</a:t>
            </a:r>
            <a:r>
              <a:rPr lang="en-US" altLang="en-US" baseline="0" dirty="0"/>
              <a:t> agency didn’t always know if referral was for MAT or other services (changed referral process), some non-AHCCCS eligible probationers couldn’t afford MAT (patient assistance program)  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7596CD9-DB16-465C-AF44-3113BF317259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04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C71BC0-B65C-42E4-89C8-AED46B80FB6B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79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09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54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86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08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Cross</a:t>
            </a:r>
            <a:r>
              <a:rPr lang="en-US" altLang="en-US" baseline="0" dirty="0"/>
              <a:t> trainings and walkthroughs -</a:t>
            </a:r>
            <a:r>
              <a:rPr lang="en-US" altLang="en-US" dirty="0"/>
              <a:t> many commented were most helpful because they got to really understand what each agency went through with clients,</a:t>
            </a:r>
            <a:r>
              <a:rPr lang="en-US" altLang="en-US" baseline="0" dirty="0"/>
              <a:t> and developed a shared understanding of the tools and processes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6CD9-DB16-465C-AF44-3113BF3172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1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DE756-8C32-7442-9EB9-7C2657CE4E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365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32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8223C-FC7B-4594-B288-7619519B02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52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DE756-8C32-7442-9EB9-7C2657CE4E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46C7144-7AC5-E64D-A164-48596A3EF7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E943F9C-06A4-E946-A1FE-3160522B8779}" type="slidenum">
              <a:rPr lang="en-US" altLang="en-US" sz="1300">
                <a:cs typeface="Arial" panose="020B0604020202020204" pitchFamily="34" charset="0"/>
              </a:rPr>
              <a:pPr algn="r" eaLnBrk="1" hangingPunct="1"/>
              <a:t>9</a:t>
            </a:fld>
            <a:endParaRPr lang="en-US" altLang="en-US" sz="1300">
              <a:cs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3E23F5A-9E92-C649-A99B-6C81150264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1D50D2B-F9B3-D44A-AEB5-0F2C04A31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/>
          <a:lstStyle/>
          <a:p>
            <a:r>
              <a:rPr lang="en-US" altLang="en-US" b="1">
                <a:latin typeface="Arial" panose="020B0604020202020204" pitchFamily="34" charset="0"/>
              </a:rPr>
              <a:t>Standard slide – please do not modify.</a:t>
            </a:r>
          </a:p>
          <a:p>
            <a:endParaRPr lang="en-US" altLang="en-US" b="1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Pick a concrete example of a PDSA cycle and walk the audience through the story.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Example:</a:t>
            </a:r>
          </a:p>
          <a:p>
            <a:pPr>
              <a:buFontTx/>
              <a:buChar char="•"/>
            </a:pPr>
            <a:r>
              <a:rPr lang="en-US" altLang="en-US" b="1">
                <a:latin typeface="Arial" panose="020B0604020202020204" pitchFamily="34" charset="0"/>
              </a:rPr>
              <a:t>Plan</a:t>
            </a:r>
            <a:r>
              <a:rPr lang="en-US" altLang="en-US">
                <a:latin typeface="Arial" panose="020B0604020202020204" pitchFamily="34" charset="0"/>
              </a:rPr>
              <a:t>: An agency decides to offer walk-in service on Wednesday afternoons</a:t>
            </a:r>
          </a:p>
          <a:p>
            <a:pPr>
              <a:buFontTx/>
              <a:buChar char="•"/>
            </a:pPr>
            <a:r>
              <a:rPr lang="en-US" altLang="en-US" b="1">
                <a:latin typeface="Arial" panose="020B0604020202020204" pitchFamily="34" charset="0"/>
              </a:rPr>
              <a:t>Do</a:t>
            </a:r>
            <a:r>
              <a:rPr lang="en-US" altLang="en-US">
                <a:latin typeface="Arial" panose="020B0604020202020204" pitchFamily="34" charset="0"/>
              </a:rPr>
              <a:t>: The agency offers the walk-in hours on Wednesday afternoon for two weeks.</a:t>
            </a:r>
          </a:p>
          <a:p>
            <a:pPr>
              <a:buFontTx/>
              <a:buChar char="•"/>
            </a:pPr>
            <a:r>
              <a:rPr lang="en-US" altLang="en-US" b="1">
                <a:latin typeface="Arial" panose="020B0604020202020204" pitchFamily="34" charset="0"/>
              </a:rPr>
              <a:t>Study</a:t>
            </a:r>
            <a:r>
              <a:rPr lang="en-US" altLang="en-US">
                <a:latin typeface="Arial" panose="020B0604020202020204" pitchFamily="34" charset="0"/>
              </a:rPr>
              <a:t>: No clients showed up for service during the walk-in hours—because the agency forget to notify their community that they were open for walk-ins.</a:t>
            </a:r>
          </a:p>
          <a:p>
            <a:pPr>
              <a:buFontTx/>
              <a:buChar char="•"/>
            </a:pPr>
            <a:r>
              <a:rPr lang="en-US" altLang="en-US" b="1">
                <a:latin typeface="Arial" panose="020B0604020202020204" pitchFamily="34" charset="0"/>
              </a:rPr>
              <a:t>Act</a:t>
            </a:r>
            <a:r>
              <a:rPr lang="en-US" altLang="en-US">
                <a:latin typeface="Arial" panose="020B0604020202020204" pitchFamily="34" charset="0"/>
              </a:rPr>
              <a:t>: Adapt by continuing to offer walk-ins and by advertising the walk-in hours to their community.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Emphasis on short cycles—two or three weeks at the most.</a:t>
            </a:r>
          </a:p>
        </p:txBody>
      </p:sp>
    </p:spTree>
    <p:extLst>
      <p:ext uri="{BB962C8B-B14F-4D97-AF65-F5344CB8AC3E}">
        <p14:creationId xmlns:p14="http://schemas.microsoft.com/office/powerpoint/2010/main" val="93580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E609F290-F7E1-7F43-A96B-578BBFDA47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563604A-9406-674D-AF13-5A59F2882213}" type="slidenum">
              <a:rPr lang="en-US" altLang="en-US" sz="1300">
                <a:cs typeface="Arial" panose="020B0604020202020204" pitchFamily="34" charset="0"/>
              </a:rPr>
              <a:pPr algn="r" eaLnBrk="1" hangingPunct="1"/>
              <a:t>10</a:t>
            </a:fld>
            <a:endParaRPr lang="en-US" altLang="en-US" sz="1300">
              <a:cs typeface="Arial" panose="020B0604020202020204" pitchFamily="34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1EDE057-69F1-4044-BF2C-EA20EF683C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79A019D-42E1-CA40-98B7-1B7328AD2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6" tIns="48328" rIns="96656" bIns="48328"/>
          <a:lstStyle/>
          <a:p>
            <a:r>
              <a:rPr lang="en-US" altLang="en-US" b="1">
                <a:latin typeface="Arial" panose="020B0604020202020204" pitchFamily="34" charset="0"/>
              </a:rPr>
              <a:t>Standard slide – please do not modify.</a:t>
            </a:r>
          </a:p>
        </p:txBody>
      </p:sp>
    </p:spTree>
    <p:extLst>
      <p:ext uri="{BB962C8B-B14F-4D97-AF65-F5344CB8AC3E}">
        <p14:creationId xmlns:p14="http://schemas.microsoft.com/office/powerpoint/2010/main" val="379089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DE756-8C32-7442-9EB9-7C2657CE4E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1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DE756-8C32-7442-9EB9-7C2657CE4E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26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DE756-8C32-7442-9EB9-7C2657CE4E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1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l">
              <a:defRPr sz="7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682" y="3698397"/>
            <a:ext cx="3058518" cy="1655762"/>
          </a:xfrm>
        </p:spPr>
        <p:txBody>
          <a:bodyPr rIns="0"/>
          <a:lstStyle>
            <a:lvl1pPr marL="0" indent="0" algn="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FCBD-D5D3-354F-A59A-5D0EA2DAAF8E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B8713-F62E-6E40-8DC4-DBB5662777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5399682" y="3728201"/>
            <a:ext cx="3058517" cy="9518"/>
          </a:xfrm>
          <a:prstGeom prst="line">
            <a:avLst/>
          </a:prstGeom>
          <a:ln w="25400">
            <a:solidFill>
              <a:srgbClr val="FFC62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5399088" y="3727450"/>
            <a:ext cx="3059112" cy="9525"/>
          </a:xfrm>
          <a:prstGeom prst="line">
            <a:avLst/>
          </a:prstGeom>
          <a:ln w="25400">
            <a:solidFill>
              <a:srgbClr val="FFC62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l">
              <a:defRPr sz="7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682" y="3698397"/>
            <a:ext cx="3058518" cy="1655762"/>
          </a:xfrm>
        </p:spPr>
        <p:txBody>
          <a:bodyPr rIns="0"/>
          <a:lstStyle>
            <a:lvl1pPr marL="0" indent="0" algn="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30AE653-4135-4E15-A838-FAA1ED8F1712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F9503A4-2F74-4A4B-8B53-CB656D7A9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4587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780976" cy="609398"/>
          </a:xfrm>
          <a:solidFill>
            <a:srgbClr val="FFC627"/>
          </a:solidFill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5921"/>
            <a:ext cx="7886700" cy="453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82F8218-4B4E-48B7-ACC1-F76BB2A8ECB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9C5678-7412-4934-9DCF-C4EF0B6A4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88721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780976" cy="609398"/>
          </a:xfrm>
          <a:solidFill>
            <a:srgbClr val="FFC627"/>
          </a:solidFill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453CB2-113C-445A-97AF-9FC4D8137102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A84DDC0-7528-461A-A572-BF0A8E3C6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164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0"/>
          <p:cNvSpPr txBox="1"/>
          <p:nvPr userDrawn="1"/>
        </p:nvSpPr>
        <p:spPr>
          <a:xfrm>
            <a:off x="3556000" y="785813"/>
            <a:ext cx="793750" cy="4560887"/>
          </a:xfrm>
          <a:prstGeom prst="rect">
            <a:avLst/>
          </a:prstGeom>
          <a:noFill/>
          <a:ln>
            <a:noFill/>
          </a:ln>
        </p:spPr>
        <p:txBody>
          <a:bodyPr lIns="51431" tIns="25706" rIns="51431" bIns="25706">
            <a:spAutoFit/>
          </a:bodyPr>
          <a:lstStyle/>
          <a:p>
            <a:pPr>
              <a:buClr>
                <a:srgbClr val="990033"/>
              </a:buClr>
              <a:buSzPct val="25000"/>
              <a:buFont typeface="Arial"/>
              <a:buNone/>
              <a:defRPr/>
            </a:pPr>
            <a:r>
              <a:rPr lang="en" sz="29300" dirty="0">
                <a:solidFill>
                  <a:srgbClr val="8C1D40"/>
                </a:solidFill>
                <a:ea typeface="Arial"/>
                <a:cs typeface="Arial"/>
                <a:sym typeface="Arial"/>
              </a:rPr>
              <a:t>{</a:t>
            </a:r>
            <a:endParaRPr lang="en" sz="16875" dirty="0">
              <a:solidFill>
                <a:srgbClr val="8C1D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2766219"/>
            <a:ext cx="2865590" cy="1325563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1999" y="652463"/>
            <a:ext cx="4202207" cy="5553075"/>
          </a:xfrm>
        </p:spPr>
        <p:txBody>
          <a:bodyPr anchor="ctr">
            <a:normAutofit/>
          </a:bodyPr>
          <a:lstStyle>
            <a:lvl1pPr marL="385763" indent="-385763">
              <a:buFont typeface="+mj-lt"/>
              <a:buAutoNum type="arabicPeriod"/>
              <a:defRPr sz="2700"/>
            </a:lvl1pPr>
            <a:lvl2pPr marL="685800" indent="-342900">
              <a:buFont typeface="+mj-lt"/>
              <a:buAutoNum type="alphaLcPeriod"/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5E6F399-FD09-448E-8A3F-E7D5ADC3046C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E9285A0-F261-460F-BB92-47CD7764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51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Gold">
    <p:bg>
      <p:bgPr>
        <a:solidFill>
          <a:srgbClr val="FFC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457" y="971847"/>
            <a:ext cx="4998215" cy="277703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938633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Maroon">
    <p:bg>
      <p:bgPr>
        <a:solidFill>
          <a:srgbClr val="8C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457" y="971847"/>
            <a:ext cx="4998215" cy="277703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81098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rotWithShape="0">
          <a:gsLst>
            <a:gs pos="0">
              <a:srgbClr val="FFEDF3"/>
            </a:gs>
            <a:gs pos="42000">
              <a:srgbClr val="FFFFFF"/>
            </a:gs>
            <a:gs pos="42000">
              <a:srgbClr val="FFC627"/>
            </a:gs>
            <a:gs pos="100000">
              <a:srgbClr val="FFC627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7426"/>
            <a:ext cx="2949178" cy="2214342"/>
          </a:xfrm>
        </p:spPr>
        <p:txBody>
          <a:bodyPr anchor="b"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89131"/>
            <a:ext cx="2949178" cy="21798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CCBA7CD-437F-4E80-B005-1819D0584AE9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6DBACF0-D108-437D-A969-AB15DC3F7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1152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verted Content with Caption">
    <p:bg>
      <p:bgPr>
        <a:gradFill rotWithShape="0">
          <a:gsLst>
            <a:gs pos="0">
              <a:srgbClr val="FFEDF3"/>
            </a:gs>
            <a:gs pos="42000">
              <a:srgbClr val="FFFFFF"/>
            </a:gs>
            <a:gs pos="42000">
              <a:srgbClr val="8C1D40"/>
            </a:gs>
            <a:gs pos="100000">
              <a:srgbClr val="8C1D40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7426"/>
            <a:ext cx="2949178" cy="2214342"/>
          </a:xfrm>
        </p:spPr>
        <p:txBody>
          <a:bodyPr anchor="b"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987427"/>
            <a:ext cx="4629150" cy="48736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89131"/>
            <a:ext cx="2949178" cy="21798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B715F3D-66C0-44F5-971D-BBE8E3457C07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27F7209-C3B7-40B6-AB6A-41B6D8F70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8523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2BA5-C174-41F4-94B4-3C0EF8A4B3C0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73D2-45AD-4D29-84B2-DF0E7BC4A5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54357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C0B7A-08C8-422F-B8C6-05A04AFF6FD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575D1-9CD8-4A8E-AB00-762DE4CBA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1328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780976" cy="609398"/>
          </a:xfrm>
          <a:solidFill>
            <a:srgbClr val="FFC627"/>
          </a:solidFill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5921"/>
            <a:ext cx="7886700" cy="453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FCBD-D5D3-354F-A59A-5D0EA2DAAF8E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B8713-F62E-6E40-8DC4-DBB56627770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3DCD4-762C-434F-8122-FC27BFF48AD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FF65A-36EF-44C7-8736-6534FB6BF7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33972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F8504-E8A6-4718-BE5A-06A7042CAFB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135FA-2245-4F9C-B37A-9D38FE007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5451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5415D-3C04-49B9-839B-337AE1DF9D2C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6FB5-51AF-4370-82D1-D81D10EFC2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90449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CC15-671D-4919-A138-045F33C46354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CA45C-97FC-4F40-B6C3-B5B06BA41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52233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D35F-8624-4D01-9FB5-0FEC42E5B093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B1C02-1451-4252-8258-B0C0D7401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48547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0C4E-6B64-48BB-8583-C765642CC72B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4A996-8A8D-46FB-AADC-47267F57E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19548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368E-E75C-43B9-9942-49605A0E7FF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D24C1-D98D-4B03-A05F-82BE39FF6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37474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15B09-35A6-4395-91A7-EE98BCED761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4D1E-BC41-43B5-B965-5367CFD90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87552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5903-6E06-465D-91AF-96343A7AD00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DA191-0C17-45B0-8390-BAC373BFC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08050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5399088" y="3727450"/>
            <a:ext cx="3059112" cy="9525"/>
          </a:xfrm>
          <a:prstGeom prst="line">
            <a:avLst/>
          </a:prstGeom>
          <a:ln w="25400">
            <a:solidFill>
              <a:srgbClr val="FFC627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40200"/>
            <a:ext cx="47259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l">
              <a:defRPr sz="72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682" y="3698397"/>
            <a:ext cx="3058518" cy="1655762"/>
          </a:xfrm>
        </p:spPr>
        <p:txBody>
          <a:bodyPr rIns="0"/>
          <a:lstStyle>
            <a:lvl1pPr marL="0" indent="0" algn="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81B1BDE-017C-40AC-89EC-5EBC1C4FAB4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682BF5E-77C2-4792-A2B9-FB295942D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944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780976" cy="609398"/>
          </a:xfrm>
          <a:solidFill>
            <a:srgbClr val="FFC627"/>
          </a:solidFill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780976" cy="609398"/>
          </a:xfrm>
          <a:solidFill>
            <a:srgbClr val="FFC627"/>
          </a:solidFill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5921"/>
            <a:ext cx="7886700" cy="453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D6BB625-10C9-46B3-8F16-241BC7A215D3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4908876-912A-4E12-92C0-162785F3B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8366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780976" cy="609398"/>
          </a:xfrm>
          <a:solidFill>
            <a:srgbClr val="FFC627"/>
          </a:solidFill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6540F74-838A-4C55-A5FC-89F9215F50BD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54AC958-17C2-4747-85BB-1860F1739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6435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0"/>
          <p:cNvSpPr txBox="1"/>
          <p:nvPr userDrawn="1"/>
        </p:nvSpPr>
        <p:spPr>
          <a:xfrm>
            <a:off x="3556000" y="785813"/>
            <a:ext cx="793750" cy="4560887"/>
          </a:xfrm>
          <a:prstGeom prst="rect">
            <a:avLst/>
          </a:prstGeom>
          <a:noFill/>
          <a:ln>
            <a:noFill/>
          </a:ln>
        </p:spPr>
        <p:txBody>
          <a:bodyPr lIns="51431" tIns="25706" rIns="51431" bIns="25706">
            <a:spAutoFit/>
          </a:bodyPr>
          <a:lstStyle/>
          <a:p>
            <a:pPr>
              <a:buClr>
                <a:srgbClr val="990033"/>
              </a:buClr>
              <a:buSzPct val="25000"/>
              <a:buFont typeface="Arial"/>
              <a:buNone/>
              <a:defRPr/>
            </a:pPr>
            <a:r>
              <a:rPr lang="en" sz="29300" dirty="0">
                <a:solidFill>
                  <a:srgbClr val="8C1D40"/>
                </a:solidFill>
                <a:ea typeface="Arial"/>
                <a:cs typeface="Arial"/>
                <a:sym typeface="Arial"/>
              </a:rPr>
              <a:t>{</a:t>
            </a:r>
            <a:endParaRPr lang="en" sz="16875" dirty="0">
              <a:solidFill>
                <a:srgbClr val="8C1D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2766219"/>
            <a:ext cx="2865590" cy="1325563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1999" y="652463"/>
            <a:ext cx="4202207" cy="5553075"/>
          </a:xfrm>
        </p:spPr>
        <p:txBody>
          <a:bodyPr anchor="ctr">
            <a:normAutofit/>
          </a:bodyPr>
          <a:lstStyle>
            <a:lvl1pPr marL="385763" indent="-385763">
              <a:buFont typeface="+mj-lt"/>
              <a:buAutoNum type="arabicPeriod"/>
              <a:defRPr sz="2700"/>
            </a:lvl1pPr>
            <a:lvl2pPr marL="685800" indent="-342900">
              <a:buFont typeface="+mj-lt"/>
              <a:buAutoNum type="alphaLcPeriod"/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DC74B45-4742-4206-AD21-D78E8DB44CFB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D9D6EC2-EF33-4B1F-9225-C51CFA098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43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Gold">
    <p:bg>
      <p:bgPr>
        <a:solidFill>
          <a:srgbClr val="FFC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457" y="971847"/>
            <a:ext cx="4998215" cy="277703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378067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Maroon">
    <p:bg>
      <p:bgPr>
        <a:solidFill>
          <a:srgbClr val="8C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457" y="971847"/>
            <a:ext cx="4998215" cy="277703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730517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rotWithShape="0">
          <a:gsLst>
            <a:gs pos="0">
              <a:srgbClr val="FFEDF3"/>
            </a:gs>
            <a:gs pos="42000">
              <a:srgbClr val="FFFFFF"/>
            </a:gs>
            <a:gs pos="42000">
              <a:srgbClr val="FFC627"/>
            </a:gs>
            <a:gs pos="100000">
              <a:srgbClr val="FFC627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7426"/>
            <a:ext cx="2949178" cy="2214342"/>
          </a:xfrm>
        </p:spPr>
        <p:txBody>
          <a:bodyPr anchor="b"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89131"/>
            <a:ext cx="2949178" cy="21798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DF2EA70-2364-4121-97E2-6AD0F1C8D24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F2F963F-52DB-4981-9A0A-1E707AE6A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859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verted Content with Caption">
    <p:bg>
      <p:bgPr>
        <a:gradFill rotWithShape="0">
          <a:gsLst>
            <a:gs pos="0">
              <a:srgbClr val="FFEDF3"/>
            </a:gs>
            <a:gs pos="42000">
              <a:srgbClr val="FFFFFF"/>
            </a:gs>
            <a:gs pos="42000">
              <a:srgbClr val="8C1D40"/>
            </a:gs>
            <a:gs pos="100000">
              <a:srgbClr val="8C1D40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365875"/>
            <a:ext cx="1387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7426"/>
            <a:ext cx="2949178" cy="2214342"/>
          </a:xfrm>
        </p:spPr>
        <p:txBody>
          <a:bodyPr anchor="b"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987427"/>
            <a:ext cx="4629150" cy="48736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89131"/>
            <a:ext cx="2949178" cy="21798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C49E4B0-E575-4A7F-AED9-9EE69B75FEC5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3BB7B5D-EBDF-4CC6-9FA2-BBB6A07E8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573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2BA5-C174-41F4-94B4-3C0EF8A4B3C0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73D2-45AD-4D29-84B2-DF0E7BC4A5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37035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C0B7A-08C8-422F-B8C6-05A04AFF6FD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575D1-9CD8-4A8E-AB00-762DE4CBA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93935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3DCD4-762C-434F-8122-FC27BFF48AD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FF65A-36EF-44C7-8736-6534FB6BF7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9110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30" y="2766219"/>
            <a:ext cx="2865590" cy="1325563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6" name="Shape 80"/>
          <p:cNvSpPr txBox="1"/>
          <p:nvPr userDrawn="1"/>
        </p:nvSpPr>
        <p:spPr>
          <a:xfrm>
            <a:off x="3556249" y="785526"/>
            <a:ext cx="792900" cy="4560841"/>
          </a:xfrm>
          <a:prstGeom prst="rect">
            <a:avLst/>
          </a:prstGeom>
          <a:noFill/>
          <a:ln>
            <a:noFill/>
          </a:ln>
        </p:spPr>
        <p:txBody>
          <a:bodyPr lIns="51431" tIns="25706" rIns="51431" bIns="25706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29300" b="0" i="0" u="none" strike="noStrike" cap="none" dirty="0">
                <a:solidFill>
                  <a:srgbClr val="8C1D40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endParaRPr lang="en" sz="16875" b="0" i="0" u="none" strike="noStrike" cap="none" dirty="0">
              <a:solidFill>
                <a:srgbClr val="8C1D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1999" y="652463"/>
            <a:ext cx="4202207" cy="5553075"/>
          </a:xfrm>
        </p:spPr>
        <p:txBody>
          <a:bodyPr anchor="ctr">
            <a:normAutofit/>
          </a:bodyPr>
          <a:lstStyle>
            <a:lvl1pPr marL="385763" indent="-385763">
              <a:buFont typeface="+mj-lt"/>
              <a:buAutoNum type="arabicPeriod"/>
              <a:defRPr sz="2700"/>
            </a:lvl1pPr>
            <a:lvl2pPr marL="685800" indent="-342900">
              <a:buFont typeface="+mj-lt"/>
              <a:buAutoNum type="alphaLcPeriod"/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869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F8504-E8A6-4718-BE5A-06A7042CAFBF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135FA-2245-4F9C-B37A-9D38FE0077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890295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5415D-3C04-49B9-839B-337AE1DF9D2C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36FB5-51AF-4370-82D1-D81D10EFC2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651572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0CC15-671D-4919-A138-045F33C46354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CA45C-97FC-4F40-B6C3-B5B06BA41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646914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D35F-8624-4D01-9FB5-0FEC42E5B093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B1C02-1451-4252-8258-B0C0D7401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607717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0C4E-6B64-48BB-8583-C765642CC72B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4A996-8A8D-46FB-AADC-47267F57EF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883174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368E-E75C-43B9-9942-49605A0E7FF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D24C1-D98D-4B03-A05F-82BE39FF6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105493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15B09-35A6-4395-91A7-EE98BCED761E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4D1E-BC41-43B5-B965-5367CFD90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650861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5903-6E06-465D-91AF-96343A7AD006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DA191-0C17-45B0-8390-BAC373BFC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967116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- Black Background w/ Gol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949817"/>
            <a:ext cx="8001000" cy="815608"/>
          </a:xfrm>
          <a:prstGeom prst="rect">
            <a:avLst/>
          </a:prstGeom>
        </p:spPr>
        <p:txBody>
          <a:bodyPr lIns="0" bIns="91440" anchor="b" anchorCtr="0">
            <a:spAutoFit/>
          </a:bodyPr>
          <a:lstStyle>
            <a:lvl1pPr algn="l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(lowercase)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790372"/>
            <a:ext cx="8001000" cy="584775"/>
          </a:xfrm>
        </p:spPr>
        <p:txBody>
          <a:bodyPr wrap="square" lIns="0" tIns="0" bIns="91440">
            <a:spAutoFit/>
          </a:bodyPr>
          <a:lstStyle>
            <a:lvl1pPr marL="0" indent="0" algn="l">
              <a:buNone/>
              <a:defRPr b="1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399972"/>
            <a:ext cx="8001000" cy="400110"/>
          </a:xfrm>
        </p:spPr>
        <p:txBody>
          <a:bodyPr wrap="square" lIns="0">
            <a:spAutoFit/>
          </a:bodyPr>
          <a:lstStyle>
            <a:lvl1pPr>
              <a:buNone/>
              <a:defRPr sz="2000" b="0" cap="all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Alternate subtitle</a:t>
            </a:r>
          </a:p>
        </p:txBody>
      </p:sp>
    </p:spTree>
    <p:extLst>
      <p:ext uri="{BB962C8B-B14F-4D97-AF65-F5344CB8AC3E}">
        <p14:creationId xmlns:p14="http://schemas.microsoft.com/office/powerpoint/2010/main" val="1342248232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1705428" y="2895600"/>
            <a:ext cx="5715000" cy="1066800"/>
          </a:xfrm>
        </p:spPr>
        <p:txBody>
          <a:bodyPr>
            <a:normAutofit/>
          </a:bodyPr>
          <a:lstStyle>
            <a:lvl1pPr algn="ctr">
              <a:buNone/>
              <a:defRPr sz="48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algn="ctr"/>
            <a:r>
              <a:rPr lang="en-US" sz="6000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body</a:t>
            </a:r>
            <a:r>
              <a:rPr lang="en-US" sz="6000" b="1" spc="-15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text</a:t>
            </a:r>
            <a:endParaRPr lang="en-US" sz="6000" b="1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6748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Gold">
    <p:bg>
      <p:bgPr>
        <a:solidFill>
          <a:srgbClr val="FFC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457" y="971847"/>
            <a:ext cx="4998215" cy="277703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557768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1 (Title &amp; Content) - M &amp; G Header w/ 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45720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6200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028700"/>
            <a:ext cx="9144001" cy="457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914400"/>
            <a:ext cx="9144000" cy="128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901700" dist="38100" dir="5400000" sx="12000" sy="12000" algn="ctr" rotWithShape="0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206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1 (Two Content) - M &amp; G Header w/ 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028700"/>
            <a:ext cx="9144001" cy="457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914400"/>
            <a:ext cx="9144000" cy="128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901700" dist="38100" dir="5400000" sx="12000" sy="12000" algn="ctr" rotWithShape="0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45720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2021896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1 (Comparison) - M &amp; G Header w/ Black Gradient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028700"/>
            <a:ext cx="9144001" cy="457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914400"/>
            <a:ext cx="9144000" cy="128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901700" dist="38100" dir="5400000" sx="12000" sy="12000" algn="ctr" rotWithShape="0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45720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787630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1 (Title Only) - M &amp; G Header w/ 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028700"/>
            <a:ext cx="9144001" cy="4571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914400"/>
            <a:ext cx="9144000" cy="128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901700" dist="38100" dir="5400000" sx="12000" sy="12000" algn="ctr" rotWithShape="0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45720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766580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ayout 1 (Blank) - M &amp; G Header w/ Blac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132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(Title &amp; Content) - M &amp; G Header w/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6200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990600"/>
            <a:ext cx="9144000" cy="548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109728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164703259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(Two Content) - M &amp; G Header w/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990600"/>
            <a:ext cx="9144000" cy="548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109728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325528070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(Comparison) - M &amp; G Header w/ Black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990600"/>
            <a:ext cx="9144000" cy="548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109728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1952463716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(Title Only) - M &amp; G Header w/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5720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990600"/>
            <a:ext cx="9144000" cy="5486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80" tIns="0" rIns="1097280" bIns="0" rtlCol="0" anchor="ctr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1285587783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 1 (Blank) - M &amp; G Header w/ 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2827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Maroon">
    <p:bg>
      <p:bgPr>
        <a:solidFill>
          <a:srgbClr val="8C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457" y="971847"/>
            <a:ext cx="4998215" cy="277703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40871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38400" y="6580188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6934200" y="6580188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2C429-6AB8-4929-914F-80DAF41352A3}" type="datetimeFigureOut">
              <a:rPr lang="en-US"/>
              <a:pPr>
                <a:defRPr/>
              </a:pPr>
              <a:t>10/24/2018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25" y="2693988"/>
            <a:ext cx="1452563" cy="137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20480-4398-4B1B-A6A5-FF7A424574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88654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A6A4-6595-4CAE-AE44-DDBFEBC6EDA3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14E64-9AD4-4B1F-A45B-5D4F2CF83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42034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2712-8B31-4808-BC44-C18F6B78DB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3495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bg1"/>
            </a:gs>
            <a:gs pos="42000">
              <a:srgbClr val="FFC627"/>
            </a:gs>
            <a:gs pos="100000">
              <a:srgbClr val="FFC627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7426"/>
            <a:ext cx="2949178" cy="2214342"/>
          </a:xfrm>
        </p:spPr>
        <p:txBody>
          <a:bodyPr anchor="b"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89131"/>
            <a:ext cx="2949178" cy="21798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FCBD-D5D3-354F-A59A-5D0EA2DAAF8E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B8713-F62E-6E40-8DC4-DBB56627770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verted Content with Capt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2000">
              <a:schemeClr val="bg1"/>
            </a:gs>
            <a:gs pos="42000">
              <a:srgbClr val="8C1D40"/>
            </a:gs>
            <a:gs pos="100000">
              <a:srgbClr val="8C1D4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7426"/>
            <a:ext cx="2949178" cy="2214342"/>
          </a:xfrm>
        </p:spPr>
        <p:txBody>
          <a:bodyPr anchor="b">
            <a:no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75" y="987427"/>
            <a:ext cx="4629150" cy="48736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89131"/>
            <a:ext cx="2949178" cy="217985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FCBD-D5D3-354F-A59A-5D0EA2DAAF8E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B8713-F62E-6E40-8DC4-DBB56627770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1E0F63E3-E6D2-344C-A879-46B56AB2D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E70F2E8-5839-7440-B9BC-37EE59639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0394D4A-BC21-3F48-8DD5-20DCA5A07C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FC01-9463-574D-9C5F-E613779BF0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78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FFCBD-D5D3-354F-A59A-5D0EA2DAAF8E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B8713-F62E-6E40-8DC4-DBB566277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4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9" r:id="rId2"/>
    <p:sldLayoutId id="2147483690" r:id="rId3"/>
    <p:sldLayoutId id="2147483682" r:id="rId4"/>
    <p:sldLayoutId id="2147483683" r:id="rId5"/>
    <p:sldLayoutId id="2147483684" r:id="rId6"/>
    <p:sldLayoutId id="2147483687" r:id="rId7"/>
    <p:sldLayoutId id="2147483688" r:id="rId8"/>
    <p:sldLayoutId id="2147483762" r:id="rId9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defRPr>
            </a:lvl1pPr>
          </a:lstStyle>
          <a:p>
            <a:pPr>
              <a:defRPr/>
            </a:pPr>
            <a:fld id="{73E76457-8565-4A35-95C4-4C94EB334B94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defRPr>
            </a:lvl1pPr>
          </a:lstStyle>
          <a:p>
            <a:pPr>
              <a:defRPr/>
            </a:pPr>
            <a:fld id="{14F9DC64-92C0-4052-A43C-451F53185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4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13C3B41-2B01-4A67-9871-A6623D9FBBB3}" type="datetimeFigureOut">
              <a:rPr lang="en-U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10/24/2018</a:t>
            </a:fld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DB802BC-E824-40C2-B7AC-DC6EF894E3A1}" type="slidenum">
              <a:rPr lang="en-US" altLang="en-U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21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wip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defRPr>
            </a:lvl1pPr>
          </a:lstStyle>
          <a:p>
            <a:pPr>
              <a:defRPr/>
            </a:pPr>
            <a:fld id="{36D95E52-2E21-4088-9389-304FF56E76C3}" type="datetimeFigureOut">
              <a:rPr lang="en-US"/>
              <a:pPr>
                <a:defRPr/>
              </a:pPr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defRPr>
            </a:lvl1pPr>
          </a:lstStyle>
          <a:p>
            <a:pPr>
              <a:defRPr/>
            </a:pPr>
            <a:fld id="{DB66AA2D-2D92-40E7-9AF3-A3EC95D6F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9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13C3B41-2B01-4A67-9871-A6623D9FBBB3}" type="datetimeFigureOut">
              <a:rPr lang="en-U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10/24/2018</a:t>
            </a:fld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DB802BC-E824-40C2-B7AC-DC6EF894E3A1}" type="slidenum">
              <a:rPr lang="en-US" altLang="en-U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611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wip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7696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</p:spPr>
        <p:txBody>
          <a:bodyPr vert="horz" lIns="457200" tIns="45720" rIns="457200" bIns="182880" rtlCol="0" anchor="b" anchorCtr="0">
            <a:normAutofit/>
          </a:bodyPr>
          <a:lstStyle/>
          <a:p>
            <a:r>
              <a:rPr lang="en-US" dirty="0"/>
              <a:t>title style (lowercase)</a:t>
            </a:r>
          </a:p>
        </p:txBody>
      </p:sp>
    </p:spTree>
    <p:extLst>
      <p:ext uri="{BB962C8B-B14F-4D97-AF65-F5344CB8AC3E}">
        <p14:creationId xmlns:p14="http://schemas.microsoft.com/office/powerpoint/2010/main" val="114150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</p:sldLayoutIdLst>
  <p:transition spd="slow">
    <p:wipe/>
  </p:transition>
  <p:txStyles>
    <p:titleStyle>
      <a:lvl1pPr algn="r" defTabSz="914400" rtl="0" eaLnBrk="1" latinLnBrk="0" hangingPunct="1">
        <a:lnSpc>
          <a:spcPts val="3600"/>
        </a:lnSpc>
        <a:spcBef>
          <a:spcPct val="0"/>
        </a:spcBef>
        <a:buNone/>
        <a:defRPr sz="4000" b="1" kern="1200">
          <a:solidFill>
            <a:schemeClr val="bg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effectLst/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effectLst/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effectLst/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effectLst/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effectLst/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sattc.org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Shafer@asu.ed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http://chsra.wisc.edu/exchange/Corey.Zetts/Inbox/PDSA%20Icons.EML/1_multipart_xF8FF_6_PDSA5.jpg?attach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646" y="1208348"/>
            <a:ext cx="8391699" cy="3094327"/>
          </a:xfrm>
        </p:spPr>
        <p:txBody>
          <a:bodyPr>
            <a:noAutofit/>
          </a:bodyPr>
          <a:lstStyle/>
          <a:p>
            <a:r>
              <a:rPr lang="en-US" sz="4000" dirty="0"/>
              <a:t>A Practical Guide to Organizational Change:  </a:t>
            </a:r>
            <a:br>
              <a:rPr lang="en-US" sz="4000" dirty="0"/>
            </a:br>
            <a:r>
              <a:rPr lang="en-US" sz="4000" dirty="0"/>
              <a:t>Inter-Agency Collaboration and Implementing Evidence-based Practices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85798" y="3935896"/>
            <a:ext cx="5039141" cy="17890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5446" y="3937976"/>
            <a:ext cx="7772402" cy="1655762"/>
          </a:xfrm>
        </p:spPr>
        <p:txBody>
          <a:bodyPr>
            <a:normAutofit/>
          </a:bodyPr>
          <a:lstStyle/>
          <a:p>
            <a:r>
              <a:rPr lang="en-US" dirty="0"/>
              <a:t>Michael S. Shafer, PhD</a:t>
            </a:r>
          </a:p>
          <a:p>
            <a:r>
              <a:rPr lang="en-US" dirty="0"/>
              <a:t>Beth </a:t>
            </a:r>
            <a:r>
              <a:rPr lang="en-US" dirty="0" err="1"/>
              <a:t>Rutkowksi</a:t>
            </a:r>
            <a:r>
              <a:rPr lang="en-US" dirty="0"/>
              <a:t>, MPH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88" y="3393935"/>
            <a:ext cx="442291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15</a:t>
            </a:r>
            <a:r>
              <a:rPr lang="en-US" sz="1900" b="1" baseline="30000" dirty="0"/>
              <a:t>th</a:t>
            </a:r>
            <a:r>
              <a:rPr lang="en-US" sz="1900" b="1" dirty="0"/>
              <a:t> Annual Statewide Conference</a:t>
            </a:r>
          </a:p>
          <a:p>
            <a:r>
              <a:rPr lang="en-US" sz="1900" b="1" i="1" dirty="0"/>
              <a:t>Disruptive Innovations and Sustaining Change</a:t>
            </a:r>
          </a:p>
          <a:p>
            <a:r>
              <a:rPr lang="en-US" sz="1900" b="1" dirty="0"/>
              <a:t>Wednesday, October 24, 2018</a:t>
            </a:r>
          </a:p>
          <a:p>
            <a:r>
              <a:rPr lang="en-US" sz="1900" b="1" dirty="0"/>
              <a:t>Universal City,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0126F-9EFD-4948-A7C9-5A63BC39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88" y="5230490"/>
            <a:ext cx="3505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413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5D5D3600-685D-8B49-B01F-1DB970EC92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 anchor="ctr"/>
          <a:lstStyle/>
          <a:p>
            <a:r>
              <a:rPr lang="en-US" altLang="en-US" dirty="0"/>
              <a:t>Process Improvement</a:t>
            </a:r>
          </a:p>
        </p:txBody>
      </p:sp>
      <p:sp>
        <p:nvSpPr>
          <p:cNvPr id="35842" name="Rectangle 4">
            <a:extLst>
              <a:ext uri="{FF2B5EF4-FFF2-40B4-BE49-F238E27FC236}">
                <a16:creationId xmlns:a16="http://schemas.microsoft.com/office/drawing/2014/main" id="{55440E4F-ABDA-9645-8732-521EB211A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76800"/>
            <a:ext cx="1524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>
                <a:cs typeface="Arial" panose="020B0604020202020204" pitchFamily="34" charset="0"/>
              </a:rPr>
              <a:t>Hunches Theories Ideas</a:t>
            </a: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D0FE5605-9A05-984A-AF29-F161D4FC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219200"/>
            <a:ext cx="20526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>
                <a:cs typeface="Arial" panose="020B0604020202020204" pitchFamily="34" charset="0"/>
              </a:rPr>
              <a:t>Changes that Result in Improvement</a:t>
            </a:r>
          </a:p>
        </p:txBody>
      </p:sp>
      <p:sp>
        <p:nvSpPr>
          <p:cNvPr id="35844" name="Line 6">
            <a:extLst>
              <a:ext uri="{FF2B5EF4-FFF2-40B4-BE49-F238E27FC236}">
                <a16:creationId xmlns:a16="http://schemas.microsoft.com/office/drawing/2014/main" id="{D5977B8F-9B72-4B4A-AEF8-098383AF20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895600"/>
            <a:ext cx="4191000" cy="24765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5" name="Group 7">
            <a:extLst>
              <a:ext uri="{FF2B5EF4-FFF2-40B4-BE49-F238E27FC236}">
                <a16:creationId xmlns:a16="http://schemas.microsoft.com/office/drawing/2014/main" id="{6853D6B9-359D-514F-8C2B-F82082838CE7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4191000"/>
            <a:ext cx="838200" cy="833438"/>
            <a:chOff x="1407" y="2880"/>
            <a:chExt cx="528" cy="525"/>
          </a:xfrm>
        </p:grpSpPr>
        <p:grpSp>
          <p:nvGrpSpPr>
            <p:cNvPr id="35878" name="Group 8">
              <a:extLst>
                <a:ext uri="{FF2B5EF4-FFF2-40B4-BE49-F238E27FC236}">
                  <a16:creationId xmlns:a16="http://schemas.microsoft.com/office/drawing/2014/main" id="{C4F07DC4-9BC6-9343-950A-F20F71809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7" y="2880"/>
              <a:ext cx="528" cy="525"/>
              <a:chOff x="1407" y="2880"/>
              <a:chExt cx="528" cy="525"/>
            </a:xfrm>
          </p:grpSpPr>
          <p:sp>
            <p:nvSpPr>
              <p:cNvPr id="35883" name="Oval 9">
                <a:extLst>
                  <a:ext uri="{FF2B5EF4-FFF2-40B4-BE49-F238E27FC236}">
                    <a16:creationId xmlns:a16="http://schemas.microsoft.com/office/drawing/2014/main" id="{683669AA-8FE7-A544-80C3-61A9CE81B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1" y="2884"/>
                <a:ext cx="520" cy="52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884" name="Line 10">
                <a:extLst>
                  <a:ext uri="{FF2B5EF4-FFF2-40B4-BE49-F238E27FC236}">
                    <a16:creationId xmlns:a16="http://schemas.microsoft.com/office/drawing/2014/main" id="{C2126126-39A6-AA43-8D99-5D47DBE04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7" y="3144"/>
                <a:ext cx="5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5" name="Line 11">
                <a:extLst>
                  <a:ext uri="{FF2B5EF4-FFF2-40B4-BE49-F238E27FC236}">
                    <a16:creationId xmlns:a16="http://schemas.microsoft.com/office/drawing/2014/main" id="{8800F9CF-4962-E64F-8D74-583BC89CD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1" y="2880"/>
                <a:ext cx="0" cy="5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79" name="Rectangle 12">
              <a:extLst>
                <a:ext uri="{FF2B5EF4-FFF2-40B4-BE49-F238E27FC236}">
                  <a16:creationId xmlns:a16="http://schemas.microsoft.com/office/drawing/2014/main" id="{3E4C4B7C-8E0D-2846-BD81-F90BB3C26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2917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5880" name="Rectangle 13">
              <a:extLst>
                <a:ext uri="{FF2B5EF4-FFF2-40B4-BE49-F238E27FC236}">
                  <a16:creationId xmlns:a16="http://schemas.microsoft.com/office/drawing/2014/main" id="{EA7A6F63-F212-8441-A896-E4E242E1F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917"/>
              <a:ext cx="2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5881" name="Rectangle 14">
              <a:extLst>
                <a:ext uri="{FF2B5EF4-FFF2-40B4-BE49-F238E27FC236}">
                  <a16:creationId xmlns:a16="http://schemas.microsoft.com/office/drawing/2014/main" id="{9BB9B57A-1F71-2A46-ABD4-63E80FC9D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3138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5882" name="Rectangle 15">
              <a:extLst>
                <a:ext uri="{FF2B5EF4-FFF2-40B4-BE49-F238E27FC236}">
                  <a16:creationId xmlns:a16="http://schemas.microsoft.com/office/drawing/2014/main" id="{6E3CB812-4F7B-174D-AF4F-5D51FC4B0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3138"/>
              <a:ext cx="2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35846" name="Group 16">
            <a:extLst>
              <a:ext uri="{FF2B5EF4-FFF2-40B4-BE49-F238E27FC236}">
                <a16:creationId xmlns:a16="http://schemas.microsoft.com/office/drawing/2014/main" id="{739F5674-D4D2-DC4D-AC68-48466A459359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3505200"/>
            <a:ext cx="825500" cy="876300"/>
            <a:chOff x="2132" y="2447"/>
            <a:chExt cx="520" cy="552"/>
          </a:xfrm>
        </p:grpSpPr>
        <p:grpSp>
          <p:nvGrpSpPr>
            <p:cNvPr id="35870" name="Group 17">
              <a:extLst>
                <a:ext uri="{FF2B5EF4-FFF2-40B4-BE49-F238E27FC236}">
                  <a16:creationId xmlns:a16="http://schemas.microsoft.com/office/drawing/2014/main" id="{3DBCE3C8-E289-1C47-AAC3-DAEE36F003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2464"/>
              <a:ext cx="520" cy="520"/>
              <a:chOff x="2132" y="2464"/>
              <a:chExt cx="520" cy="520"/>
            </a:xfrm>
          </p:grpSpPr>
          <p:sp>
            <p:nvSpPr>
              <p:cNvPr id="35875" name="Oval 18">
                <a:extLst>
                  <a:ext uri="{FF2B5EF4-FFF2-40B4-BE49-F238E27FC236}">
                    <a16:creationId xmlns:a16="http://schemas.microsoft.com/office/drawing/2014/main" id="{A3AB04A1-C159-3B4D-8B62-01DB16AB6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40000">
                <a:off x="2132" y="2464"/>
                <a:ext cx="520" cy="52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876" name="Line 19">
                <a:extLst>
                  <a:ext uri="{FF2B5EF4-FFF2-40B4-BE49-F238E27FC236}">
                    <a16:creationId xmlns:a16="http://schemas.microsoft.com/office/drawing/2014/main" id="{EF4F67CD-6668-A24A-8F09-6D7C329C1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7" y="2559"/>
                <a:ext cx="410" cy="3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7" name="Line 20">
                <a:extLst>
                  <a:ext uri="{FF2B5EF4-FFF2-40B4-BE49-F238E27FC236}">
                    <a16:creationId xmlns:a16="http://schemas.microsoft.com/office/drawing/2014/main" id="{ACDB59FD-625B-0B4D-A9FD-2817ADFB2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8" y="2518"/>
                <a:ext cx="330" cy="4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71" name="Rectangle 21">
              <a:extLst>
                <a:ext uri="{FF2B5EF4-FFF2-40B4-BE49-F238E27FC236}">
                  <a16:creationId xmlns:a16="http://schemas.microsoft.com/office/drawing/2014/main" id="{3534B8B5-21AE-6E4E-83A4-F0AF162BC6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40000">
              <a:off x="2283" y="2447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5872" name="Rectangle 22">
              <a:extLst>
                <a:ext uri="{FF2B5EF4-FFF2-40B4-BE49-F238E27FC236}">
                  <a16:creationId xmlns:a16="http://schemas.microsoft.com/office/drawing/2014/main" id="{F09AACA4-3C52-D341-A968-D1E5BFF0E8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40000">
              <a:off x="2434" y="2595"/>
              <a:ext cx="2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5873" name="Rectangle 23">
              <a:extLst>
                <a:ext uri="{FF2B5EF4-FFF2-40B4-BE49-F238E27FC236}">
                  <a16:creationId xmlns:a16="http://schemas.microsoft.com/office/drawing/2014/main" id="{E2B7A76F-451B-3A4F-B10A-107D1A9EE7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40000">
              <a:off x="2143" y="2620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5874" name="Rectangle 24">
              <a:extLst>
                <a:ext uri="{FF2B5EF4-FFF2-40B4-BE49-F238E27FC236}">
                  <a16:creationId xmlns:a16="http://schemas.microsoft.com/office/drawing/2014/main" id="{BF496A39-C14E-B249-AE30-E4129260D0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40000">
              <a:off x="2296" y="2768"/>
              <a:ext cx="2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35847" name="Group 25">
            <a:extLst>
              <a:ext uri="{FF2B5EF4-FFF2-40B4-BE49-F238E27FC236}">
                <a16:creationId xmlns:a16="http://schemas.microsoft.com/office/drawing/2014/main" id="{90CB6989-CA9E-4941-849D-216125876D7A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209800"/>
            <a:ext cx="838200" cy="833438"/>
            <a:chOff x="3540" y="1620"/>
            <a:chExt cx="528" cy="525"/>
          </a:xfrm>
        </p:grpSpPr>
        <p:grpSp>
          <p:nvGrpSpPr>
            <p:cNvPr id="35862" name="Group 26">
              <a:extLst>
                <a:ext uri="{FF2B5EF4-FFF2-40B4-BE49-F238E27FC236}">
                  <a16:creationId xmlns:a16="http://schemas.microsoft.com/office/drawing/2014/main" id="{3A3E1871-AAEB-0842-AF22-F78F5C70A5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" y="1620"/>
              <a:ext cx="528" cy="525"/>
              <a:chOff x="3540" y="1620"/>
              <a:chExt cx="528" cy="525"/>
            </a:xfrm>
          </p:grpSpPr>
          <p:sp>
            <p:nvSpPr>
              <p:cNvPr id="35867" name="Oval 27">
                <a:extLst>
                  <a:ext uri="{FF2B5EF4-FFF2-40B4-BE49-F238E27FC236}">
                    <a16:creationId xmlns:a16="http://schemas.microsoft.com/office/drawing/2014/main" id="{142755A9-E7D4-B046-81BD-8B84F8FFB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1624"/>
                <a:ext cx="520" cy="52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868" name="Line 28">
                <a:extLst>
                  <a:ext uri="{FF2B5EF4-FFF2-40B4-BE49-F238E27FC236}">
                    <a16:creationId xmlns:a16="http://schemas.microsoft.com/office/drawing/2014/main" id="{FB543768-DE94-5D4F-B0BC-2D012BF6D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0" y="1884"/>
                <a:ext cx="5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9" name="Line 29">
                <a:extLst>
                  <a:ext uri="{FF2B5EF4-FFF2-40B4-BE49-F238E27FC236}">
                    <a16:creationId xmlns:a16="http://schemas.microsoft.com/office/drawing/2014/main" id="{B6CF672E-4B96-1C42-8A3E-7A18D5643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4" y="1620"/>
                <a:ext cx="0" cy="5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63" name="Rectangle 30">
              <a:extLst>
                <a:ext uri="{FF2B5EF4-FFF2-40B4-BE49-F238E27FC236}">
                  <a16:creationId xmlns:a16="http://schemas.microsoft.com/office/drawing/2014/main" id="{05946939-0EB2-E243-9245-6BDD8670A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1657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5864" name="Rectangle 31">
              <a:extLst>
                <a:ext uri="{FF2B5EF4-FFF2-40B4-BE49-F238E27FC236}">
                  <a16:creationId xmlns:a16="http://schemas.microsoft.com/office/drawing/2014/main" id="{1FA11154-21F9-4544-BD8C-CCC348B96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" y="1657"/>
              <a:ext cx="2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5865" name="Rectangle 32">
              <a:extLst>
                <a:ext uri="{FF2B5EF4-FFF2-40B4-BE49-F238E27FC236}">
                  <a16:creationId xmlns:a16="http://schemas.microsoft.com/office/drawing/2014/main" id="{B15A114B-2BE1-CC46-853D-4143AC52A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1878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5866" name="Rectangle 33">
              <a:extLst>
                <a:ext uri="{FF2B5EF4-FFF2-40B4-BE49-F238E27FC236}">
                  <a16:creationId xmlns:a16="http://schemas.microsoft.com/office/drawing/2014/main" id="{4C834C1A-4D2E-FD47-9BD1-00099D431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" y="1878"/>
              <a:ext cx="2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35848" name="Group 34">
            <a:extLst>
              <a:ext uri="{FF2B5EF4-FFF2-40B4-BE49-F238E27FC236}">
                <a16:creationId xmlns:a16="http://schemas.microsoft.com/office/drawing/2014/main" id="{006CEC8E-8129-8049-9F3A-64D2FFFE8D84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895600"/>
            <a:ext cx="825500" cy="825500"/>
            <a:chOff x="2851" y="2029"/>
            <a:chExt cx="520" cy="520"/>
          </a:xfrm>
        </p:grpSpPr>
        <p:grpSp>
          <p:nvGrpSpPr>
            <p:cNvPr id="35854" name="Group 35">
              <a:extLst>
                <a:ext uri="{FF2B5EF4-FFF2-40B4-BE49-F238E27FC236}">
                  <a16:creationId xmlns:a16="http://schemas.microsoft.com/office/drawing/2014/main" id="{0E6865C3-1BF7-3D4C-99B3-3765AD7BE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1" y="2029"/>
              <a:ext cx="520" cy="520"/>
              <a:chOff x="2851" y="2029"/>
              <a:chExt cx="520" cy="520"/>
            </a:xfrm>
          </p:grpSpPr>
          <p:sp>
            <p:nvSpPr>
              <p:cNvPr id="35859" name="Oval 36">
                <a:extLst>
                  <a:ext uri="{FF2B5EF4-FFF2-40B4-BE49-F238E27FC236}">
                    <a16:creationId xmlns:a16="http://schemas.microsoft.com/office/drawing/2014/main" id="{63AA8F7D-E684-514A-BECD-7F09F5B83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0000">
                <a:off x="2851" y="2029"/>
                <a:ext cx="520" cy="52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860" name="Line 37">
                <a:extLst>
                  <a:ext uri="{FF2B5EF4-FFF2-40B4-BE49-F238E27FC236}">
                    <a16:creationId xmlns:a16="http://schemas.microsoft.com/office/drawing/2014/main" id="{FBDC6B91-8252-3B40-95BA-4BC2EFDCC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5" y="2225"/>
                <a:ext cx="512" cy="1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1" name="Line 38">
                <a:extLst>
                  <a:ext uri="{FF2B5EF4-FFF2-40B4-BE49-F238E27FC236}">
                    <a16:creationId xmlns:a16="http://schemas.microsoft.com/office/drawing/2014/main" id="{9F638C3F-F66E-1940-8485-D32E8B37C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48" y="2033"/>
                <a:ext cx="127" cy="5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55" name="Rectangle 39">
              <a:extLst>
                <a:ext uri="{FF2B5EF4-FFF2-40B4-BE49-F238E27FC236}">
                  <a16:creationId xmlns:a16="http://schemas.microsoft.com/office/drawing/2014/main" id="{1ACF5940-15AE-044B-8B1B-302C419DE5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0000">
              <a:off x="2949" y="2037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35856" name="Rectangle 40">
              <a:extLst>
                <a:ext uri="{FF2B5EF4-FFF2-40B4-BE49-F238E27FC236}">
                  <a16:creationId xmlns:a16="http://schemas.microsoft.com/office/drawing/2014/main" id="{BF7D8E2E-AC6E-0149-9539-BF8B99DCCA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0000">
              <a:off x="3148" y="2091"/>
              <a:ext cx="2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5857" name="Rectangle 41">
              <a:extLst>
                <a:ext uri="{FF2B5EF4-FFF2-40B4-BE49-F238E27FC236}">
                  <a16:creationId xmlns:a16="http://schemas.microsoft.com/office/drawing/2014/main" id="{07515EF1-BEC1-1646-A3BC-66B31165B1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0000">
              <a:off x="2896" y="2252"/>
              <a:ext cx="1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5858" name="Rectangle 42">
              <a:extLst>
                <a:ext uri="{FF2B5EF4-FFF2-40B4-BE49-F238E27FC236}">
                  <a16:creationId xmlns:a16="http://schemas.microsoft.com/office/drawing/2014/main" id="{87978026-D75C-B744-A2E0-96770C0A4A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0000">
              <a:off x="3094" y="2307"/>
              <a:ext cx="2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5849" name="Line 43">
            <a:extLst>
              <a:ext uri="{FF2B5EF4-FFF2-40B4-BE49-F238E27FC236}">
                <a16:creationId xmlns:a16="http://schemas.microsoft.com/office/drawing/2014/main" id="{753C1FC2-7878-FF4C-B7F8-827295C3B6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3429000"/>
            <a:ext cx="1025525" cy="614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Rectangle 44">
            <a:extLst>
              <a:ext uri="{FF2B5EF4-FFF2-40B4-BE49-F238E27FC236}">
                <a16:creationId xmlns:a16="http://schemas.microsoft.com/office/drawing/2014/main" id="{5F30F908-C2EE-4948-B48A-34EA406514C6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2743200" y="2590800"/>
            <a:ext cx="1408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35851" name="Line 45">
            <a:extLst>
              <a:ext uri="{FF2B5EF4-FFF2-40B4-BE49-F238E27FC236}">
                <a16:creationId xmlns:a16="http://schemas.microsoft.com/office/drawing/2014/main" id="{04D06CB5-1601-C14B-8600-A167785212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1828800"/>
            <a:ext cx="1090613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Text Box 4">
            <a:extLst>
              <a:ext uri="{FF2B5EF4-FFF2-40B4-BE49-F238E27FC236}">
                <a16:creationId xmlns:a16="http://schemas.microsoft.com/office/drawing/2014/main" id="{0D79FC00-7C0E-CE4A-920F-45454DB70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6200775"/>
            <a:ext cx="640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</a:pPr>
            <a:r>
              <a:rPr lang="en-US" altLang="en-US" sz="1600">
                <a:ea typeface="ＭＳ Ｐゴシック" panose="020B0600070205080204" pitchFamily="34" charset="-128"/>
                <a:cs typeface="Arial" panose="020B0604020202020204" pitchFamily="34" charset="0"/>
              </a:rPr>
              <a:t>SOURCE: Langley, Nolan, Nolan, Norman, &amp; Provost. </a:t>
            </a:r>
            <a:r>
              <a:rPr lang="en-US" altLang="en-US" sz="1600" i="1">
                <a:ea typeface="ＭＳ Ｐゴシック" panose="020B0600070205080204" pitchFamily="34" charset="-128"/>
                <a:cs typeface="Arial" panose="020B0604020202020204" pitchFamily="34" charset="0"/>
              </a:rPr>
              <a:t>The Improvement Guide, </a:t>
            </a:r>
            <a:r>
              <a:rPr lang="en-US" altLang="en-US" sz="1600">
                <a:ea typeface="ＭＳ Ｐゴシック" panose="020B0600070205080204" pitchFamily="34" charset="-128"/>
                <a:cs typeface="Arial" panose="020B0604020202020204" pitchFamily="34" charset="0"/>
              </a:rPr>
              <a:t>San Francisco, Jossey-Bass Publishers, 1996</a:t>
            </a:r>
            <a:endParaRPr lang="en-US" altLang="en-US" sz="1600" i="1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853" name="Slide Number Placeholder 3">
            <a:extLst>
              <a:ext uri="{FF2B5EF4-FFF2-40B4-BE49-F238E27FC236}">
                <a16:creationId xmlns:a16="http://schemas.microsoft.com/office/drawing/2014/main" id="{B325FE7A-EB0C-3448-A53D-98CD3B10199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AD136E6-3160-B741-BA00-2251014A3C97}" type="slidenum">
              <a:rPr lang="en-US" altLang="en-US" sz="1400">
                <a:solidFill>
                  <a:schemeClr val="tx2"/>
                </a:solidFill>
              </a:rPr>
              <a:pPr algn="r" eaLnBrk="1" hangingPunct="1"/>
              <a:t>10</a:t>
            </a:fld>
            <a:endParaRPr lang="en-US" altLang="en-US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02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30D00-C415-E647-9000-9D53E954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284" y="365760"/>
            <a:ext cx="5582915" cy="6092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C9DB9-C370-654A-9BAB-4E72342B8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60" y="4114800"/>
            <a:ext cx="1896631" cy="1478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50D02D-6619-804B-9FE2-95B284FF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7232"/>
            <a:ext cx="3661043" cy="17739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Culture of Health Framework</a:t>
            </a:r>
          </a:p>
        </p:txBody>
      </p:sp>
    </p:spTree>
    <p:extLst>
      <p:ext uri="{BB962C8B-B14F-4D97-AF65-F5344CB8AC3E}">
        <p14:creationId xmlns:p14="http://schemas.microsoft.com/office/powerpoint/2010/main" val="418394883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2A3F6A-173F-EA40-912B-C95CB695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954" y="280416"/>
            <a:ext cx="30099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3F89A-4BA9-6D4F-96A4-5D3DF4231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88" y="2871216"/>
            <a:ext cx="7370064" cy="32369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1480294-CB66-4E40-94D2-78F5FB1E58E3}"/>
              </a:ext>
            </a:extLst>
          </p:cNvPr>
          <p:cNvSpPr/>
          <p:nvPr/>
        </p:nvSpPr>
        <p:spPr>
          <a:xfrm>
            <a:off x="4888611" y="2871216"/>
            <a:ext cx="2815590" cy="374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073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55E579-FBB9-4141-BE41-CA531101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278" y="322072"/>
            <a:ext cx="2908300" cy="2496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707EEF-E12E-534D-967D-E4B26E86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" y="2790952"/>
            <a:ext cx="7360920" cy="323697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A051F3-E6C7-E547-8910-E06F053D6173}"/>
              </a:ext>
            </a:extLst>
          </p:cNvPr>
          <p:cNvSpPr/>
          <p:nvPr/>
        </p:nvSpPr>
        <p:spPr>
          <a:xfrm>
            <a:off x="4937760" y="3099816"/>
            <a:ext cx="2715768" cy="338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2CB96C-CBF6-F545-8B22-C0B0B8742003}"/>
              </a:ext>
            </a:extLst>
          </p:cNvPr>
          <p:cNvSpPr/>
          <p:nvPr/>
        </p:nvSpPr>
        <p:spPr>
          <a:xfrm>
            <a:off x="4612894" y="5652786"/>
            <a:ext cx="3634994" cy="383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63E934-E15F-764C-902F-A21345155BE2}"/>
              </a:ext>
            </a:extLst>
          </p:cNvPr>
          <p:cNvSpPr/>
          <p:nvPr/>
        </p:nvSpPr>
        <p:spPr>
          <a:xfrm>
            <a:off x="4846320" y="4736137"/>
            <a:ext cx="2837688" cy="4566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64568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E7FC1-7DDB-D843-9454-AAEE399B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23" y="307968"/>
            <a:ext cx="8641705" cy="1082421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Sectors that Patients with Substance Abuse May be Engaging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51C20-D8D5-FA4A-A754-1ABD1F8AA1FF}"/>
              </a:ext>
            </a:extLst>
          </p:cNvPr>
          <p:cNvSpPr txBox="1"/>
          <p:nvPr/>
        </p:nvSpPr>
        <p:spPr>
          <a:xfrm>
            <a:off x="487197" y="1726614"/>
            <a:ext cx="37639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ED/ER</a:t>
            </a:r>
          </a:p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Detox </a:t>
            </a:r>
          </a:p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Primary Care</a:t>
            </a:r>
          </a:p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Psychiatry</a:t>
            </a:r>
          </a:p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Police</a:t>
            </a:r>
          </a:p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D5C82-AC92-C84D-8993-288F32EE9959}"/>
              </a:ext>
            </a:extLst>
          </p:cNvPr>
          <p:cNvSpPr txBox="1"/>
          <p:nvPr/>
        </p:nvSpPr>
        <p:spPr>
          <a:xfrm>
            <a:off x="4796589" y="1726614"/>
            <a:ext cx="3914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Courts</a:t>
            </a:r>
          </a:p>
          <a:p>
            <a:pPr marL="587375" lvl="1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Drug/DUI Court</a:t>
            </a:r>
          </a:p>
          <a:p>
            <a:pPr marL="587375" lvl="1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DV Court</a:t>
            </a:r>
          </a:p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Housing/HUD</a:t>
            </a:r>
          </a:p>
          <a:p>
            <a:pPr marL="587375" indent="-5873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3600" b="1" dirty="0">
                <a:solidFill>
                  <a:schemeClr val="bg1"/>
                </a:solidFill>
              </a:rPr>
              <a:t>Employment</a:t>
            </a:r>
          </a:p>
        </p:txBody>
      </p:sp>
    </p:spTree>
    <p:extLst>
      <p:ext uri="{BB962C8B-B14F-4D97-AF65-F5344CB8AC3E}">
        <p14:creationId xmlns:p14="http://schemas.microsoft.com/office/powerpoint/2010/main" val="223270965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5709"/>
            <a:ext cx="7886700" cy="723804"/>
          </a:xfrm>
        </p:spPr>
        <p:txBody>
          <a:bodyPr>
            <a:normAutofit/>
          </a:bodyPr>
          <a:lstStyle/>
          <a:p>
            <a:r>
              <a:rPr lang="en-US" dirty="0"/>
              <a:t>sequential intercept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3692C-C6F9-7A46-A695-79BA674A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1667"/>
            <a:ext cx="9144000" cy="237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220D3-C398-7F48-8F7B-C71EC98CA81C}"/>
              </a:ext>
            </a:extLst>
          </p:cNvPr>
          <p:cNvSpPr txBox="1"/>
          <p:nvPr/>
        </p:nvSpPr>
        <p:spPr>
          <a:xfrm>
            <a:off x="441618" y="3995166"/>
            <a:ext cx="274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Systems &amp; Tools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Crisis Intervention Team Training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Mental health courts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In-jail healthcare services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noProof="0" dirty="0">
                <a:solidFill>
                  <a:prstClr val="black"/>
                </a:solidFill>
                <a:latin typeface="Arial" panose="020B0604020202020204"/>
              </a:rPr>
              <a:t>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ail/prison release and re-entry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3E329-3F31-F744-87DD-5D1C30422B41}"/>
              </a:ext>
            </a:extLst>
          </p:cNvPr>
          <p:cNvSpPr txBox="1"/>
          <p:nvPr/>
        </p:nvSpPr>
        <p:spPr>
          <a:xfrm>
            <a:off x="3184818" y="3991525"/>
            <a:ext cx="25527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Police Depts.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Courts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Jails/Prisons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Hospitals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Outpatient Clinics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ED/Urgent Care Centers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2982" y="6420407"/>
            <a:ext cx="1487054" cy="40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82AFA-D079-354A-B77A-77CF2DF1E870}"/>
              </a:ext>
            </a:extLst>
          </p:cNvPr>
          <p:cNvSpPr txBox="1"/>
          <p:nvPr/>
        </p:nvSpPr>
        <p:spPr>
          <a:xfrm>
            <a:off x="5609936" y="3991525"/>
            <a:ext cx="3340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Parties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County Prosecutors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Public Defenders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Peer Support Specialists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Case Managers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Psychiatrists/Psych. Nurses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Primary Care Physicians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Probation &amp; Parole Officers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Emergency Room Physicians</a:t>
            </a:r>
          </a:p>
          <a:p>
            <a:pPr marL="274320" marR="0" lvl="0" indent="-27432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Psychologists, Counselors</a:t>
            </a:r>
          </a:p>
        </p:txBody>
      </p:sp>
    </p:spTree>
    <p:extLst>
      <p:ext uri="{BB962C8B-B14F-4D97-AF65-F5344CB8AC3E}">
        <p14:creationId xmlns:p14="http://schemas.microsoft.com/office/powerpoint/2010/main" val="45213430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9685" y="3616960"/>
            <a:ext cx="7659624" cy="4164676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25000"/>
            </a:pP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8BFD0-D64D-2A40-A24D-97D5A0082E3F}"/>
              </a:ext>
            </a:extLst>
          </p:cNvPr>
          <p:cNvSpPr txBox="1"/>
          <p:nvPr/>
        </p:nvSpPr>
        <p:spPr>
          <a:xfrm>
            <a:off x="0" y="731520"/>
            <a:ext cx="905255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B31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Areas of Multi-Sector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B31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7FA07-76DB-C843-BCE5-3C6A833E21C8}"/>
              </a:ext>
            </a:extLst>
          </p:cNvPr>
          <p:cNvSpPr txBox="1"/>
          <p:nvPr/>
        </p:nvSpPr>
        <p:spPr>
          <a:xfrm>
            <a:off x="1632297" y="1987463"/>
            <a:ext cx="691045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CCFF33"/>
              </a:buClr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Culture</a:t>
            </a:r>
          </a:p>
          <a:p>
            <a:pPr marL="571500" indent="-571500">
              <a:lnSpc>
                <a:spcPct val="150000"/>
              </a:lnSpc>
              <a:buClr>
                <a:srgbClr val="CCFF33"/>
              </a:buClr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Values</a:t>
            </a:r>
          </a:p>
          <a:p>
            <a:pPr marL="571500" indent="-571500">
              <a:lnSpc>
                <a:spcPct val="150000"/>
              </a:lnSpc>
              <a:buClr>
                <a:srgbClr val="CCFF33"/>
              </a:buClr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Language &amp; Nomenclature</a:t>
            </a:r>
          </a:p>
          <a:p>
            <a:pPr marL="571500" indent="-571500">
              <a:lnSpc>
                <a:spcPct val="150000"/>
              </a:lnSpc>
              <a:buClr>
                <a:srgbClr val="CCFF33"/>
              </a:buClr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Resources</a:t>
            </a:r>
          </a:p>
          <a:p>
            <a:pPr marL="571500" indent="-571500">
              <a:lnSpc>
                <a:spcPct val="150000"/>
              </a:lnSpc>
              <a:buClr>
                <a:srgbClr val="CCFF33"/>
              </a:buClr>
              <a:buFont typeface="Wingdings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Indicators of Success</a:t>
            </a:r>
          </a:p>
        </p:txBody>
      </p:sp>
    </p:spTree>
    <p:extLst>
      <p:ext uri="{BB962C8B-B14F-4D97-AF65-F5344CB8AC3E}">
        <p14:creationId xmlns:p14="http://schemas.microsoft.com/office/powerpoint/2010/main" val="59785346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57" y="971847"/>
            <a:ext cx="7507758" cy="2777035"/>
          </a:xfrm>
        </p:spPr>
        <p:txBody>
          <a:bodyPr>
            <a:normAutofit/>
          </a:bodyPr>
          <a:lstStyle/>
          <a:p>
            <a:pPr marL="457200" lvl="0" indent="-457200">
              <a:buClr>
                <a:srgbClr val="FFC000"/>
              </a:buClr>
              <a:buFont typeface="Wingdings" charset="2"/>
              <a:buChar char="ü"/>
            </a:pPr>
            <a:r>
              <a:rPr lang="en-US" sz="6000" dirty="0">
                <a:solidFill>
                  <a:schemeClr val="bg1"/>
                </a:solidFill>
              </a:rPr>
              <a:t>part 2: </a:t>
            </a:r>
            <a:r>
              <a:rPr lang="en-US" sz="6000" dirty="0"/>
              <a:t>change teams </a:t>
            </a:r>
          </a:p>
        </p:txBody>
      </p:sp>
    </p:spTree>
    <p:extLst>
      <p:ext uri="{BB962C8B-B14F-4D97-AF65-F5344CB8AC3E}">
        <p14:creationId xmlns:p14="http://schemas.microsoft.com/office/powerpoint/2010/main" val="166858265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bject, table, bottle&#10;&#10;Description generated with very high confidence">
            <a:extLst>
              <a:ext uri="{FF2B5EF4-FFF2-40B4-BE49-F238E27FC236}">
                <a16:creationId xmlns:a16="http://schemas.microsoft.com/office/drawing/2014/main" id="{ABB8E7C0-EE73-45E1-B175-09136D46A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150" t="15935" r="1150" b="46298"/>
          <a:stretch/>
        </p:blipFill>
        <p:spPr>
          <a:xfrm>
            <a:off x="147480" y="3908062"/>
            <a:ext cx="8613058" cy="23344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886700" cy="1164860"/>
          </a:xfrm>
        </p:spPr>
        <p:txBody>
          <a:bodyPr>
            <a:normAutofit/>
          </a:bodyPr>
          <a:lstStyle/>
          <a:p>
            <a:r>
              <a:rPr lang="en-US" dirty="0"/>
              <a:t>change teams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218C-3C08-47A9-B98A-AFEE1726FF8A}"/>
              </a:ext>
            </a:extLst>
          </p:cNvPr>
          <p:cNvSpPr/>
          <p:nvPr/>
        </p:nvSpPr>
        <p:spPr>
          <a:xfrm>
            <a:off x="628649" y="2046569"/>
            <a:ext cx="78866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buFont typeface="Arial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A change team is (ideally) a group of individuals from several agencies, across multiple disciplines and various organizational levels, working together to complete one or more tasks toward a shared goal or objective.</a:t>
            </a:r>
            <a:endParaRPr lang="en-US" alt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23B73C7-13FF-4682-9CCD-F29E34149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24" y="6395875"/>
            <a:ext cx="75390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(Allen, Foster-Fishman, &amp; Salem, 2002; Hackman &amp; </a:t>
            </a:r>
            <a:r>
              <a:rPr lang="en-US" altLang="en-US" sz="1300" i="1" dirty="0" err="1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Wageman</a:t>
            </a:r>
            <a:r>
              <a:rPr lang="en-US" altLang="en-US" sz="13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, 2005; Rycroft &amp; Malone, 2004)</a:t>
            </a:r>
          </a:p>
        </p:txBody>
      </p:sp>
    </p:spTree>
    <p:extLst>
      <p:ext uri="{BB962C8B-B14F-4D97-AF65-F5344CB8AC3E}">
        <p14:creationId xmlns:p14="http://schemas.microsoft.com/office/powerpoint/2010/main" val="98313194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C2803-F2BC-A148-92FE-D1DB1CE0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33" y="257327"/>
            <a:ext cx="8448537" cy="1467904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4000" dirty="0"/>
              <a:t>Tuckman’s Stages of Group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AC121-520A-0444-A7BB-26C52F2F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777" y="1864144"/>
            <a:ext cx="5964295" cy="44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896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6D4CD-4B7C-3948-AD76-D1C3BBFC0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08" y="1309036"/>
            <a:ext cx="8146382" cy="4531043"/>
          </a:xfrm>
        </p:spPr>
        <p:txBody>
          <a:bodyPr>
            <a:normAutofit fontScale="92500" lnSpcReduction="10000"/>
          </a:bodyPr>
          <a:lstStyle/>
          <a:p>
            <a:pPr marL="412750" indent="-412750">
              <a:buNone/>
            </a:pPr>
            <a:r>
              <a:rPr lang="en-US" sz="4000" i="1" dirty="0"/>
              <a:t>Facilitating </a:t>
            </a:r>
            <a:r>
              <a:rPr lang="en-US" sz="4000" b="1" i="1" dirty="0"/>
              <a:t>patient change </a:t>
            </a:r>
            <a:r>
              <a:rPr lang="en-US" sz="4000" i="1" dirty="0"/>
              <a:t>is an essential skill of effective behavioral health care. </a:t>
            </a:r>
          </a:p>
          <a:p>
            <a:pPr marL="0" indent="0">
              <a:buNone/>
            </a:pPr>
            <a:endParaRPr lang="en-US" sz="4000" i="1" dirty="0"/>
          </a:p>
          <a:p>
            <a:pPr marL="460375" indent="-460375">
              <a:buNone/>
            </a:pPr>
            <a:r>
              <a:rPr lang="en-US" sz="4000" i="1" dirty="0"/>
              <a:t>Facilitating </a:t>
            </a:r>
            <a:r>
              <a:rPr lang="en-US" sz="4000" b="1" i="1" dirty="0"/>
              <a:t>organizational change </a:t>
            </a:r>
            <a:r>
              <a:rPr lang="en-US" sz="4000" i="1" dirty="0"/>
              <a:t>is an essential element of implementing evidence-based practices and other practice improvement strategies. </a:t>
            </a:r>
          </a:p>
        </p:txBody>
      </p:sp>
    </p:spTree>
    <p:extLst>
      <p:ext uri="{BB962C8B-B14F-4D97-AF65-F5344CB8AC3E}">
        <p14:creationId xmlns:p14="http://schemas.microsoft.com/office/powerpoint/2010/main" val="405939816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612" t="12373" r="59961" b="4558"/>
          <a:stretch/>
        </p:blipFill>
        <p:spPr>
          <a:xfrm>
            <a:off x="116957" y="238348"/>
            <a:ext cx="8910085" cy="6637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946B8B-C260-8747-938D-534EB35E2123}"/>
              </a:ext>
            </a:extLst>
          </p:cNvPr>
          <p:cNvSpPr txBox="1"/>
          <p:nvPr/>
        </p:nvSpPr>
        <p:spPr>
          <a:xfrm>
            <a:off x="5332696" y="5823283"/>
            <a:ext cx="3577389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9A5EC-3D08-5D48-958E-86A12532C81A}"/>
              </a:ext>
            </a:extLst>
          </p:cNvPr>
          <p:cNvSpPr txBox="1"/>
          <p:nvPr/>
        </p:nvSpPr>
        <p:spPr>
          <a:xfrm>
            <a:off x="0" y="0"/>
            <a:ext cx="9144000" cy="23581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62299A-8FD9-2141-BAC2-6B20F65A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96" y="238348"/>
            <a:ext cx="7580408" cy="1218795"/>
          </a:xfrm>
        </p:spPr>
        <p:txBody>
          <a:bodyPr/>
          <a:lstStyle/>
          <a:p>
            <a:pPr algn="ctr"/>
            <a:r>
              <a:rPr lang="en-US" dirty="0"/>
              <a:t>Intra-Agency v. </a:t>
            </a:r>
            <a:br>
              <a:rPr lang="en-US" dirty="0"/>
            </a:br>
            <a:r>
              <a:rPr lang="en-US" dirty="0"/>
              <a:t>Inter-Agency Change Teams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32DFA-127D-1041-8506-351AD594D5AF}"/>
              </a:ext>
            </a:extLst>
          </p:cNvPr>
          <p:cNvSpPr txBox="1"/>
          <p:nvPr/>
        </p:nvSpPr>
        <p:spPr>
          <a:xfrm>
            <a:off x="116957" y="1941095"/>
            <a:ext cx="300138" cy="818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1821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780976" cy="609398"/>
          </a:xfrm>
        </p:spPr>
        <p:txBody>
          <a:bodyPr>
            <a:normAutofit/>
          </a:bodyPr>
          <a:lstStyle/>
          <a:p>
            <a:r>
              <a:rPr lang="en-US" dirty="0"/>
              <a:t>change team leader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 lnSpcReduction="10000"/>
          </a:bodyPr>
          <a:lstStyle/>
          <a:p>
            <a:pPr marL="4763" indent="-4763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Change Team Leader is a </a:t>
            </a:r>
            <a:r>
              <a:rPr lang="en-US" b="1" dirty="0">
                <a:solidFill>
                  <a:srgbClr val="FFB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 position</a:t>
            </a:r>
            <a:r>
              <a:rPr lang="en-US" dirty="0">
                <a:solidFill>
                  <a:srgbClr val="FFB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change team who </a:t>
            </a:r>
            <a:r>
              <a:rPr lang="en-US" b="1" dirty="0">
                <a:solidFill>
                  <a:srgbClr val="FFB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facilitates</a:t>
            </a:r>
            <a:r>
              <a:rPr lang="en-US" dirty="0">
                <a:solidFill>
                  <a:srgbClr val="FA70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team communications alongside the external facilitator, and maintains ongoing engagement and briefing of agency executive leadership. 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C:\Users\acpande\AppData\Local\Microsoft\Windows\Temporary Internet Files\Content.IE5\G8W4N5DJ\MP90042765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3"/>
          <a:stretch>
            <a:fillRect/>
          </a:stretch>
        </p:blipFill>
        <p:spPr bwMode="auto">
          <a:xfrm>
            <a:off x="4514850" y="1825625"/>
            <a:ext cx="3893425" cy="407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60431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3207"/>
            <a:ext cx="7886700" cy="1164860"/>
          </a:xfrm>
        </p:spPr>
        <p:txBody>
          <a:bodyPr>
            <a:normAutofit/>
          </a:bodyPr>
          <a:lstStyle/>
          <a:p>
            <a:r>
              <a:rPr lang="en-US" dirty="0"/>
              <a:t>external facilitator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6921"/>
            <a:ext cx="7886700" cy="4531043"/>
          </a:xfrm>
        </p:spPr>
        <p:txBody>
          <a:bodyPr/>
          <a:lstStyle/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person who enables a group to work more effectively in the process of undergoing organizational or inter-organizational change. </a:t>
            </a:r>
          </a:p>
          <a:p>
            <a:pPr marL="182880">
              <a:spcBef>
                <a:spcPts val="0"/>
              </a:spcBef>
              <a:buFont typeface="Arial" charset="0"/>
              <a:buNone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>
              <a:spcBef>
                <a:spcPts val="0"/>
              </a:spcBef>
              <a:buFont typeface="Arial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external facilitator provides </a:t>
            </a:r>
          </a:p>
          <a:p>
            <a:pPr marL="0">
              <a:spcBef>
                <a:spcPts val="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FFC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FFC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b="1" dirty="0">
                <a:solidFill>
                  <a:srgbClr val="FFC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group, while enabling group decision making and maintaining focus on tasks and the process of change.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7C4EEBB2-FF4A-4BD3-8427-D49CA847C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81" y="6267450"/>
            <a:ext cx="7539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(</a:t>
            </a:r>
            <a:r>
              <a:rPr lang="en-US" altLang="en-US" sz="14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Loftus-Hills &amp; Harvey, 1999; </a:t>
            </a:r>
            <a:r>
              <a:rPr lang="en-US" altLang="en-US" sz="1400" i="1" dirty="0" err="1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Kitson</a:t>
            </a:r>
            <a:r>
              <a:rPr lang="en-US" altLang="en-US" sz="14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 et al., 1998</a:t>
            </a:r>
            <a:r>
              <a:rPr lang="en-US" altLang="en-US" sz="13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581546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agency champions</a:t>
            </a:r>
          </a:p>
        </p:txBody>
      </p:sp>
      <p:pic>
        <p:nvPicPr>
          <p:cNvPr id="7" name="Content Placeholder 6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2E243CF-4206-414A-AD39-47134087C2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2706371"/>
            <a:ext cx="3795866" cy="2529646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3C39F9-5652-4DA2-9BD8-DA6596461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052734" cy="4351338"/>
          </a:xfrm>
        </p:spPr>
        <p:txBody>
          <a:bodyPr>
            <a:normAutofit/>
          </a:bodyPr>
          <a:lstStyle/>
          <a:p>
            <a:pPr marL="46038" indent="-46038">
              <a:buFont typeface="Arial" charset="0"/>
              <a:buNone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Champions or opinion leaders are individuals within an agency who have the ability to </a:t>
            </a:r>
            <a:r>
              <a:rPr lang="en-US" b="1" dirty="0">
                <a:solidFill>
                  <a:srgbClr val="FFC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n-US" dirty="0">
                <a:solidFill>
                  <a:srgbClr val="FA70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others’ attitudes and behaviors     towards the change objective due to their </a:t>
            </a:r>
            <a:r>
              <a:rPr lang="en-US" b="1" dirty="0">
                <a:solidFill>
                  <a:srgbClr val="FFC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dirty="0">
                <a:solidFill>
                  <a:srgbClr val="FFC6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within their agency.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B1F476E-666D-4705-8215-1B8CD841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39" y="6377883"/>
            <a:ext cx="75390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(Greenhalgh, Robert, Macfarlane, Bate &amp; </a:t>
            </a:r>
            <a:r>
              <a:rPr lang="en-US" altLang="en-US" sz="1300" i="1" dirty="0" err="1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Kyriahkidou</a:t>
            </a:r>
            <a:r>
              <a:rPr lang="en-US" altLang="en-US" sz="13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, 2004; </a:t>
            </a:r>
            <a:r>
              <a:rPr lang="en-US" altLang="en-US" sz="1300" i="1" dirty="0" err="1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Kitson</a:t>
            </a:r>
            <a:r>
              <a:rPr lang="en-US" altLang="en-US" sz="1300" i="1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</a:rPr>
              <a:t>, Harvey, &amp; McCormack, 1998)</a:t>
            </a:r>
          </a:p>
        </p:txBody>
      </p:sp>
    </p:spTree>
    <p:extLst>
      <p:ext uri="{BB962C8B-B14F-4D97-AF65-F5344CB8AC3E}">
        <p14:creationId xmlns:p14="http://schemas.microsoft.com/office/powerpoint/2010/main" val="216837427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554A5C-5EF0-4DB1-940B-7E2AB4F6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178" y="2737512"/>
            <a:ext cx="5646821" cy="1382975"/>
          </a:xfrm>
          <a:solidFill>
            <a:srgbClr val="FFC627"/>
          </a:solidFill>
        </p:spPr>
        <p:txBody>
          <a:bodyPr>
            <a:normAutofit fontScale="90000"/>
          </a:bodyPr>
          <a:lstStyle/>
          <a:p>
            <a:r>
              <a:rPr lang="en-US" sz="6300" dirty="0">
                <a:solidFill>
                  <a:schemeClr val="tx1"/>
                </a:solidFill>
              </a:rPr>
              <a:t>change team </a:t>
            </a:r>
            <a:r>
              <a:rPr lang="en-US" sz="6300" dirty="0"/>
              <a:t>leader</a:t>
            </a:r>
            <a:r>
              <a:rPr lang="en-US" sz="6300" dirty="0">
                <a:solidFill>
                  <a:schemeClr val="tx1"/>
                </a:solidFill>
              </a:rPr>
              <a:t> role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4600F0-10A9-4148-9C05-144C0BEFD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78" y="968116"/>
            <a:ext cx="436403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identifying organizational needs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1996AD-687D-46CF-BB37-31E7380A9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0"/>
            <a:ext cx="3359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prioritizing goals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948D3B5C-58D4-477C-9109-31AD6C897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8" y="217488"/>
            <a:ext cx="32734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generating goals to address needs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D9DD80-1BE4-40F3-AD06-24EEEAF23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988" y="5166929"/>
            <a:ext cx="4371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identifying problems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6F994-FBD7-4A1A-8A12-2B7186F31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1335088"/>
            <a:ext cx="45291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communicating change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AA86854D-F0DB-4E27-907B-E20E1215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2" y="3529013"/>
            <a:ext cx="2306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assigning tasks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A0CA06F4-2245-4B79-9EEF-C4DB604DF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419" y="5814862"/>
            <a:ext cx="4529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creating timelines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F3DE85FA-6391-4558-BF41-E0A5573C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4552950"/>
            <a:ext cx="326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implementing goals</a:t>
            </a:r>
          </a:p>
        </p:txBody>
      </p:sp>
    </p:spTree>
    <p:extLst>
      <p:ext uri="{BB962C8B-B14F-4D97-AF65-F5344CB8AC3E}">
        <p14:creationId xmlns:p14="http://schemas.microsoft.com/office/powerpoint/2010/main" val="140513842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554A5C-5EF0-4DB1-940B-7E2AB4F6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178" y="2737512"/>
            <a:ext cx="5646821" cy="1382975"/>
          </a:xfrm>
          <a:solidFill>
            <a:srgbClr val="FFC627"/>
          </a:solidFill>
        </p:spPr>
        <p:txBody>
          <a:bodyPr>
            <a:normAutofit fontScale="90000"/>
          </a:bodyPr>
          <a:lstStyle/>
          <a:p>
            <a:r>
              <a:rPr lang="en-US" sz="6300" dirty="0">
                <a:solidFill>
                  <a:schemeClr val="tx1"/>
                </a:solidFill>
              </a:rPr>
              <a:t>team member </a:t>
            </a:r>
            <a:r>
              <a:rPr lang="en-US" sz="6300" dirty="0"/>
              <a:t>characteristics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A700D-C805-4D38-AF60-E3B06FAB9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308100"/>
            <a:ext cx="4364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5B3CF-4DB3-4ABF-B20C-F437A4BF6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80" y="4402931"/>
            <a:ext cx="3359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voluntary participation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942A181-1DB3-4D5B-A3CE-D36348042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2252663"/>
            <a:ext cx="3273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tenure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F83A6C97-9E69-4F6C-A27E-F99841604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4975225"/>
            <a:ext cx="4371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matter experts 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BBABEFED-80BD-4283-9BFA-C54C839B6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749764"/>
            <a:ext cx="5096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communication skills 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B90B9CBE-BEED-4639-B50B-526BC303C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49" y="3396176"/>
            <a:ext cx="2306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influence 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CE2C200B-656F-4BB5-AA91-1B664E388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938338"/>
            <a:ext cx="326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688330C-F09B-4D6B-BD74-B7D3D916F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5845428"/>
            <a:ext cx="4529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relational skills </a:t>
            </a:r>
          </a:p>
        </p:txBody>
      </p:sp>
    </p:spTree>
    <p:extLst>
      <p:ext uri="{BB962C8B-B14F-4D97-AF65-F5344CB8AC3E}">
        <p14:creationId xmlns:p14="http://schemas.microsoft.com/office/powerpoint/2010/main" val="44307740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554A5C-5EF0-4DB1-940B-7E2AB4F6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178" y="2737512"/>
            <a:ext cx="5646821" cy="1382975"/>
          </a:xfrm>
          <a:solidFill>
            <a:srgbClr val="FFC627"/>
          </a:solidFill>
        </p:spPr>
        <p:txBody>
          <a:bodyPr>
            <a:normAutofit/>
          </a:bodyPr>
          <a:lstStyle/>
          <a:p>
            <a:r>
              <a:rPr lang="en-US" sz="6300" dirty="0"/>
              <a:t>facilitator </a:t>
            </a:r>
            <a:r>
              <a:rPr lang="en-US" sz="6300" dirty="0">
                <a:solidFill>
                  <a:schemeClr val="tx1"/>
                </a:solidFill>
              </a:rPr>
              <a:t>role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4F675-8393-45BB-9AAE-03432889B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66725"/>
            <a:ext cx="43640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establishing trust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12B17-0D12-437C-8186-61AFF15CD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0"/>
            <a:ext cx="3359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00" b="1" dirty="0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ensuring fairness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153DD7D-7F64-4F83-88FC-78C1A09CF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1460500"/>
            <a:ext cx="32734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team motivation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BBB206C5-F4B9-4BF4-AE9D-07281CB3F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4975225"/>
            <a:ext cx="4371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identifying good goals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C9034DF-923E-4B6E-B69A-8AB5801BE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619125"/>
            <a:ext cx="45275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resolving conflict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CE8EBD4C-E288-4B30-9043-5F23E5DF7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2547938"/>
            <a:ext cx="23066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focus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CAB9F09-3ACF-4E83-AD5D-072FECB75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938338"/>
            <a:ext cx="326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balancing agendas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E804E406-3E2F-43CB-909E-14C94D838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5692775"/>
            <a:ext cx="4529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gentle reminders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B113A4-B784-47C3-B7AE-05F57CDDD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3786188"/>
            <a:ext cx="45291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prstClr val="white"/>
                </a:solidFill>
                <a:latin typeface="Arial "/>
                <a:cs typeface="Arial" panose="020B0604020202020204" pitchFamily="34" charset="0"/>
              </a:rPr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07467287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029535" y="634666"/>
            <a:ext cx="8496300" cy="5445292"/>
          </a:xfrm>
        </p:spPr>
        <p:txBody>
          <a:bodyPr>
            <a:normAutofit fontScale="90000"/>
          </a:bodyPr>
          <a:lstStyle/>
          <a:p>
            <a:pPr marL="1158875" indent="-1158875" eaLnBrk="1" hangingPunct="1"/>
            <a:r>
              <a:rPr lang="en-US" altLang="en-US" sz="6300" dirty="0">
                <a:solidFill>
                  <a:srgbClr val="FFC000"/>
                </a:solidFill>
              </a:rPr>
              <a:t>MATICCE</a:t>
            </a:r>
            <a:r>
              <a:rPr lang="en-US" altLang="en-US" sz="6300" dirty="0"/>
              <a:t>  </a:t>
            </a:r>
            <a:br>
              <a:rPr lang="en-US" altLang="en-US" sz="6300" dirty="0"/>
            </a:br>
            <a:r>
              <a:rPr lang="en-US" altLang="en-US" sz="6700" dirty="0">
                <a:solidFill>
                  <a:srgbClr val="FFC000"/>
                </a:solidFill>
              </a:rPr>
              <a:t>M</a:t>
            </a:r>
            <a:r>
              <a:rPr lang="en-US" altLang="en-US" sz="6300" dirty="0"/>
              <a:t>edication </a:t>
            </a:r>
            <a:br>
              <a:rPr lang="en-US" altLang="en-US" sz="6300" dirty="0"/>
            </a:br>
            <a:r>
              <a:rPr lang="en-US" altLang="en-US" sz="6700" dirty="0">
                <a:solidFill>
                  <a:srgbClr val="FFC000"/>
                </a:solidFill>
              </a:rPr>
              <a:t>A</a:t>
            </a:r>
            <a:r>
              <a:rPr lang="en-US" altLang="en-US" sz="6300" dirty="0"/>
              <a:t>ssisted </a:t>
            </a:r>
            <a:br>
              <a:rPr lang="en-US" altLang="en-US" sz="6300" dirty="0"/>
            </a:br>
            <a:r>
              <a:rPr lang="en-US" altLang="en-US" sz="6700" dirty="0">
                <a:solidFill>
                  <a:srgbClr val="FFC000"/>
                </a:solidFill>
              </a:rPr>
              <a:t>T</a:t>
            </a:r>
            <a:r>
              <a:rPr lang="en-US" altLang="en-US" sz="6300" dirty="0"/>
              <a:t>reatment </a:t>
            </a:r>
            <a:br>
              <a:rPr lang="en-US" altLang="en-US" sz="6300" dirty="0"/>
            </a:br>
            <a:r>
              <a:rPr lang="en-US" altLang="en-US" sz="6300" dirty="0"/>
              <a:t>		</a:t>
            </a:r>
            <a:r>
              <a:rPr lang="en-US" altLang="en-US" sz="6300" dirty="0">
                <a:solidFill>
                  <a:srgbClr val="FFC000"/>
                </a:solidFill>
              </a:rPr>
              <a:t>I</a:t>
            </a:r>
            <a:r>
              <a:rPr lang="en-US" altLang="en-US" sz="6300" dirty="0"/>
              <a:t>n </a:t>
            </a:r>
            <a:br>
              <a:rPr lang="en-US" altLang="en-US" sz="6300" dirty="0"/>
            </a:br>
            <a:r>
              <a:rPr lang="en-US" altLang="en-US" sz="6700" dirty="0">
                <a:solidFill>
                  <a:srgbClr val="FFC000"/>
                </a:solidFill>
              </a:rPr>
              <a:t>C</a:t>
            </a:r>
            <a:r>
              <a:rPr lang="en-US" altLang="en-US" sz="6300" dirty="0"/>
              <a:t>ommunity </a:t>
            </a:r>
            <a:br>
              <a:rPr lang="en-US" altLang="en-US" sz="6300" dirty="0"/>
            </a:br>
            <a:r>
              <a:rPr lang="en-US" altLang="en-US" sz="6300" dirty="0">
                <a:solidFill>
                  <a:srgbClr val="FFC000"/>
                </a:solidFill>
              </a:rPr>
              <a:t>C</a:t>
            </a:r>
            <a:r>
              <a:rPr lang="en-US" altLang="en-US" sz="6300" dirty="0"/>
              <a:t>orrections </a:t>
            </a:r>
            <a:r>
              <a:rPr lang="en-US" altLang="en-US" sz="6700" dirty="0">
                <a:solidFill>
                  <a:srgbClr val="FFC000"/>
                </a:solidFill>
              </a:rPr>
              <a:t>E</a:t>
            </a:r>
            <a:r>
              <a:rPr lang="en-US" altLang="en-US" sz="6300" dirty="0"/>
              <a:t>nvironments</a:t>
            </a:r>
          </a:p>
        </p:txBody>
      </p:sp>
    </p:spTree>
    <p:extLst>
      <p:ext uri="{BB962C8B-B14F-4D97-AF65-F5344CB8AC3E}">
        <p14:creationId xmlns:p14="http://schemas.microsoft.com/office/powerpoint/2010/main" val="122434604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57902" y="1893888"/>
            <a:ext cx="4690616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pharmacotherapy exchange </a:t>
            </a:r>
          </a:p>
          <a:p>
            <a:pPr algn="ctr" defTabSz="457200" fontAlgn="base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(PEC)</a:t>
            </a:r>
          </a:p>
        </p:txBody>
      </p:sp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4556125" y="442913"/>
            <a:ext cx="14097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0" dirty="0">
                <a:solidFill>
                  <a:srgbClr val="FFB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</a:p>
        </p:txBody>
      </p:sp>
      <p:sp>
        <p:nvSpPr>
          <p:cNvPr id="45061" name="TextBox 9"/>
          <p:cNvSpPr txBox="1">
            <a:spLocks noChangeArrowheads="1"/>
          </p:cNvSpPr>
          <p:nvPr/>
        </p:nvSpPr>
        <p:spPr bwMode="auto">
          <a:xfrm>
            <a:off x="5893594" y="1166842"/>
            <a:ext cx="33226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corrections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5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providers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facilitator </a:t>
            </a:r>
          </a:p>
        </p:txBody>
      </p:sp>
    </p:spTree>
    <p:extLst>
      <p:ext uri="{BB962C8B-B14F-4D97-AF65-F5344CB8AC3E}">
        <p14:creationId xmlns:p14="http://schemas.microsoft.com/office/powerpoint/2010/main" val="178423294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3725"/>
            <a:ext cx="7886700" cy="11652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phases of the organizational </a:t>
            </a:r>
            <a:br>
              <a:rPr lang="en-US" dirty="0"/>
            </a:br>
            <a:r>
              <a:rPr lang="en-US" dirty="0"/>
              <a:t>linkage intervention</a:t>
            </a:r>
          </a:p>
        </p:txBody>
      </p:sp>
      <p:graphicFrame>
        <p:nvGraphicFramePr>
          <p:cNvPr id="4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046439"/>
              </p:ext>
            </p:extLst>
          </p:nvPr>
        </p:nvGraphicFramePr>
        <p:xfrm>
          <a:off x="560388" y="1938338"/>
          <a:ext cx="8058150" cy="446889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9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Outcome(s)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Pre-Phase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team is formed and project is introduced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6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	Needs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Assessment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 completes a 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Needs Assessment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identifies the relative strengths &amp; weaknesses in the inter-organizational practices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6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	Strategic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Planning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 develops and adopts a 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Plan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that identifies goals and objectives for improvements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0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	Implementation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 works in a collaborative manner to 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 the objectives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attain the goals identified in their Strategic Plan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01">
                <a:tc>
                  <a:txBody>
                    <a:bodyPr/>
                    <a:lstStyle/>
                    <a:p>
                      <a:pPr marL="346075" marR="0" lvl="0" indent="-3460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	Follow-Up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Team 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assesses the relative sustainability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both the process improvement targets achieved and the method for facilitating process improvements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93024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2782957"/>
            <a:ext cx="3352800" cy="1613625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72025" y="619415"/>
            <a:ext cx="4099917" cy="5940708"/>
          </a:xfrm>
        </p:spPr>
        <p:txBody>
          <a:bodyPr anchor="t">
            <a:noAutofit/>
          </a:bodyPr>
          <a:lstStyle/>
          <a:p>
            <a:pPr marL="342900" lvl="0" indent="-342900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400" dirty="0"/>
              <a:t>Skills and techniques for facilitating implementation and process improvement teams. </a:t>
            </a:r>
          </a:p>
          <a:p>
            <a:pPr marL="342900" lvl="0" indent="-342900">
              <a:buClr>
                <a:srgbClr val="FFC000"/>
              </a:buClr>
              <a:buFont typeface="Wingdings" pitchFamily="2" charset="2"/>
              <a:buChar char="ü"/>
            </a:pPr>
            <a:endParaRPr lang="en-US" sz="2400" dirty="0"/>
          </a:p>
          <a:p>
            <a:pPr marL="342900" lvl="0" indent="-342900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400" dirty="0"/>
              <a:t>Appreciation for the diversity in culture and values when working in multi-sector teams.</a:t>
            </a:r>
          </a:p>
          <a:p>
            <a:pPr marL="342900" lvl="0" indent="-342900">
              <a:buClr>
                <a:srgbClr val="FFC000"/>
              </a:buClr>
              <a:buFont typeface="Wingdings" pitchFamily="2" charset="2"/>
              <a:buChar char="ü"/>
            </a:pPr>
            <a:endParaRPr lang="en-US" sz="2400" dirty="0"/>
          </a:p>
          <a:p>
            <a:pPr marL="342900" lvl="0" indent="-342900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400" dirty="0"/>
              <a:t>Compare and contrast effective group decision making &amp;  conflict resolution strategies.</a:t>
            </a:r>
          </a:p>
        </p:txBody>
      </p:sp>
    </p:spTree>
    <p:extLst>
      <p:ext uri="{BB962C8B-B14F-4D97-AF65-F5344CB8AC3E}">
        <p14:creationId xmlns:p14="http://schemas.microsoft.com/office/powerpoint/2010/main" val="173672094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28650" y="723900"/>
            <a:ext cx="7886700" cy="1163638"/>
          </a:xfrm>
        </p:spPr>
        <p:txBody>
          <a:bodyPr/>
          <a:lstStyle/>
          <a:p>
            <a:pPr eaLnBrk="1" hangingPunct="1"/>
            <a:r>
              <a:rPr lang="en-US" altLang="en-US"/>
              <a:t>strategic planning objectives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794905" y="2198688"/>
            <a:ext cx="7886700" cy="4532312"/>
          </a:xfrm>
        </p:spPr>
        <p:txBody>
          <a:bodyPr/>
          <a:lstStyle/>
          <a:p>
            <a:pPr eaLnBrk="1" hangingPunct="1"/>
            <a:r>
              <a:rPr lang="en-US" altLang="en-US" dirty="0"/>
              <a:t>increase trust between probation and substance abuse treatment providers</a:t>
            </a:r>
          </a:p>
          <a:p>
            <a:pPr eaLnBrk="1" hangingPunct="1"/>
            <a:r>
              <a:rPr lang="en-US" altLang="en-US" dirty="0"/>
              <a:t>improve referral process and information sharing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64" y="4109414"/>
            <a:ext cx="4147127" cy="27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593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28650" y="723900"/>
            <a:ext cx="7886700" cy="1163638"/>
          </a:xfrm>
        </p:spPr>
        <p:txBody>
          <a:bodyPr/>
          <a:lstStyle/>
          <a:p>
            <a:pPr eaLnBrk="1" hangingPunct="1"/>
            <a:r>
              <a:rPr lang="en-US" altLang="en-US"/>
              <a:t>strategic planning objectives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28650" y="2198688"/>
            <a:ext cx="7886700" cy="4532312"/>
          </a:xfrm>
        </p:spPr>
        <p:txBody>
          <a:bodyPr/>
          <a:lstStyle/>
          <a:p>
            <a:pPr eaLnBrk="1" hangingPunct="1"/>
            <a:r>
              <a:rPr lang="en-US" altLang="en-US" dirty="0"/>
              <a:t>staff training</a:t>
            </a:r>
          </a:p>
          <a:p>
            <a:pPr eaLnBrk="1" hangingPunct="1"/>
            <a:r>
              <a:rPr lang="en-US" altLang="en-US" dirty="0"/>
              <a:t>cross-training</a:t>
            </a:r>
          </a:p>
          <a:p>
            <a:pPr eaLnBrk="1" hangingPunct="1"/>
            <a:r>
              <a:rPr lang="en-US" altLang="en-US" dirty="0"/>
              <a:t>improve interagency communication &amp; collaboration</a:t>
            </a:r>
          </a:p>
          <a:p>
            <a:pPr lvl="1" eaLnBrk="1" hangingPunct="1"/>
            <a:r>
              <a:rPr lang="en-US" altLang="en-US" dirty="0"/>
              <a:t>e.g. releases of information, streamlined referral process</a:t>
            </a:r>
          </a:p>
          <a:p>
            <a:pPr eaLnBrk="1" hangingPunct="1"/>
            <a:r>
              <a:rPr lang="en-US" altLang="en-US" dirty="0"/>
              <a:t>identify additional funding streams</a:t>
            </a:r>
          </a:p>
          <a:p>
            <a:pPr eaLnBrk="1" hangingPunct="1"/>
            <a:r>
              <a:rPr lang="en-US" altLang="en-US" dirty="0"/>
              <a:t>develop shared standards</a:t>
            </a:r>
          </a:p>
          <a:p>
            <a:pPr lvl="1" eaLnBrk="1" hangingPunct="1"/>
            <a:r>
              <a:rPr lang="en-US" altLang="en-US" dirty="0"/>
              <a:t>e.g. monitoring medication compliance</a:t>
            </a:r>
          </a:p>
        </p:txBody>
      </p:sp>
    </p:spTree>
    <p:extLst>
      <p:ext uri="{BB962C8B-B14F-4D97-AF65-F5344CB8AC3E}">
        <p14:creationId xmlns:p14="http://schemas.microsoft.com/office/powerpoint/2010/main" val="157897996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graphicFrame>
        <p:nvGraphicFramePr>
          <p:cNvPr id="65539" name="Chart 7"/>
          <p:cNvGraphicFramePr>
            <a:graphicFrameLocks/>
          </p:cNvGraphicFramePr>
          <p:nvPr/>
        </p:nvGraphicFramePr>
        <p:xfrm>
          <a:off x="161925" y="969963"/>
          <a:ext cx="8480425" cy="567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Chart" r:id="rId4" imgW="8486367" imgH="5675868" progId="Excel.Chart.8">
                  <p:embed/>
                </p:oleObj>
              </mc:Choice>
              <mc:Fallback>
                <p:oleObj name="Chart" r:id="rId4" imgW="8486367" imgH="567586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969963"/>
                        <a:ext cx="8480425" cy="567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381000" y="274638"/>
            <a:ext cx="6172200" cy="86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457200" fontAlgn="base">
              <a:lnSpc>
                <a:spcPts val="6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referrals</a:t>
            </a:r>
          </a:p>
        </p:txBody>
      </p:sp>
    </p:spTree>
    <p:extLst>
      <p:ext uri="{BB962C8B-B14F-4D97-AF65-F5344CB8AC3E}">
        <p14:creationId xmlns:p14="http://schemas.microsoft.com/office/powerpoint/2010/main" val="152015001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74B-9079-C645-AD65-5B5BA9AD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1499"/>
            <a:ext cx="8229600" cy="727685"/>
          </a:xfrm>
          <a:solidFill>
            <a:srgbClr val="FFC000"/>
          </a:solidFill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Facilitating Group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79AEF-7066-1C44-A0E4-996D1C602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8313" indent="-468313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Establishment and clarity of decision-making rules and process are essential!</a:t>
            </a:r>
          </a:p>
          <a:p>
            <a:pPr marL="468313" indent="-468313">
              <a:buClr>
                <a:srgbClr val="FFC000"/>
              </a:buClr>
              <a:buFont typeface="Wingdings" pitchFamily="2" charset="2"/>
              <a:buChar char="ü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313" indent="-468313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Clarity of the absolute “musts” and “must nots” from each agency</a:t>
            </a:r>
          </a:p>
          <a:p>
            <a:pPr marL="468313" indent="-468313">
              <a:buClr>
                <a:srgbClr val="FFC000"/>
              </a:buClr>
              <a:buFont typeface="Wingdings" pitchFamily="2" charset="2"/>
              <a:buChar char="ü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313" indent="-468313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Executive leadership endorsement and lines of decision making with change team</a:t>
            </a:r>
          </a:p>
        </p:txBody>
      </p:sp>
    </p:spTree>
    <p:extLst>
      <p:ext uri="{BB962C8B-B14F-4D97-AF65-F5344CB8AC3E}">
        <p14:creationId xmlns:p14="http://schemas.microsoft.com/office/powerpoint/2010/main" val="261914852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0A56F-3941-3041-A80D-802FD7A8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79438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Techniques for Facilitating Team Decision Making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A0D7-D470-C54F-B0F8-3277F7E44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705" y="2067504"/>
            <a:ext cx="7082589" cy="2648876"/>
          </a:xfrm>
        </p:spPr>
        <p:txBody>
          <a:bodyPr/>
          <a:lstStyle/>
          <a:p>
            <a:pPr marL="523875" indent="-5238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Nominal Group Technique</a:t>
            </a:r>
          </a:p>
          <a:p>
            <a:pPr marL="523875" indent="-523875">
              <a:buClr>
                <a:srgbClr val="FFC000"/>
              </a:buClr>
              <a:buFont typeface="Wingdings" pitchFamily="2" charset="2"/>
              <a:buChar char="ü"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5238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Consensus Decision Making</a:t>
            </a:r>
          </a:p>
          <a:p>
            <a:pPr marL="523875" indent="-523875">
              <a:buClr>
                <a:srgbClr val="FFC000"/>
              </a:buClr>
              <a:buFont typeface="Wingdings" pitchFamily="2" charset="2"/>
              <a:buChar char="ü"/>
            </a:pP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3875" indent="-523875"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Fist to Five </a:t>
            </a:r>
          </a:p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33508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74B-9079-C645-AD65-5B5BA9AD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1499"/>
            <a:ext cx="8229600" cy="1219552"/>
          </a:xfrm>
          <a:solidFill>
            <a:srgbClr val="FFC000"/>
          </a:solidFill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Techniques for Facilitating Group Information Gathering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09EF4E33-68A7-5B4C-A3E1-19D592876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073" y="2392766"/>
            <a:ext cx="46434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sz="2800" dirty="0">
                <a:latin typeface="Arial Black" panose="020B0604020202020204" pitchFamily="34" charset="0"/>
                <a:cs typeface="Arial" panose="020B0604020202020204" pitchFamily="34" charset="0"/>
              </a:rPr>
              <a:t>Walk-Throughs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ü"/>
            </a:pPr>
            <a:endParaRPr lang="en-US" altLang="en-US" sz="2800" dirty="0">
              <a:latin typeface="Arial Black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sz="2800" dirty="0">
                <a:latin typeface="Arial Black" panose="020B0604020202020204" pitchFamily="34" charset="0"/>
                <a:cs typeface="Arial" panose="020B0604020202020204" pitchFamily="34" charset="0"/>
              </a:rPr>
              <a:t>Flowcharting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ü"/>
            </a:pPr>
            <a:endParaRPr lang="en-US" altLang="en-US" sz="2800" dirty="0">
              <a:latin typeface="Arial Black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sz="2800" dirty="0">
                <a:latin typeface="Arial Black" panose="020B0604020202020204" pitchFamily="34" charset="0"/>
                <a:cs typeface="Arial" panose="020B0604020202020204" pitchFamily="34" charset="0"/>
              </a:rPr>
              <a:t>SWOT Analysis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2307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74B-9079-C645-AD65-5B5BA9AD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1499"/>
            <a:ext cx="8229600" cy="1219552"/>
          </a:xfrm>
          <a:solidFill>
            <a:srgbClr val="FFC000"/>
          </a:solidFill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Walk Throughs Defined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49BE9F5-E604-9C48-B80C-F6B509F14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90056"/>
            <a:ext cx="8229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Purposeful, structured passage through each layer of one’s agency/organization </a:t>
            </a:r>
            <a:r>
              <a:rPr lang="en-US" altLang="en-US" sz="28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perspective of the consumer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(this might include waiting in a waiting room, taking part in an intake, etc.), utilizing observations to make suggestions for improved practice. </a:t>
            </a:r>
          </a:p>
        </p:txBody>
      </p:sp>
    </p:spTree>
    <p:extLst>
      <p:ext uri="{BB962C8B-B14F-4D97-AF65-F5344CB8AC3E}">
        <p14:creationId xmlns:p14="http://schemas.microsoft.com/office/powerpoint/2010/main" val="964249520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74B-9079-C645-AD65-5B5BA9AD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1499"/>
            <a:ext cx="8229600" cy="1506935"/>
          </a:xfrm>
          <a:solidFill>
            <a:srgbClr val="FFC000"/>
          </a:solidFill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Questions to Ask in a Walk Through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885D1D9-1C94-F849-B48A-674509723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68434"/>
            <a:ext cx="8229600" cy="49490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65760" indent="-36576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does the process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(from the perspective of the consumer)?</a:t>
            </a:r>
          </a:p>
          <a:p>
            <a:pPr marL="365760" indent="-36576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much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is required for each step (e.g. waiting in the lobby, intake assessment, etc.)?</a:t>
            </a:r>
          </a:p>
          <a:p>
            <a:pPr marL="365760" indent="-36576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there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each step? </a:t>
            </a:r>
          </a:p>
          <a:p>
            <a:pPr marL="365760" indent="-36576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was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surprising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65760" indent="-36576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were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the system?</a:t>
            </a:r>
          </a:p>
          <a:p>
            <a:pPr marL="365760" indent="-36576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should be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upon? </a:t>
            </a:r>
          </a:p>
          <a:p>
            <a:pPr>
              <a:spcAft>
                <a:spcPts val="600"/>
              </a:spcAft>
              <a:buFont typeface="Arial" charset="0"/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8972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B74B-9079-C645-AD65-5B5BA9AD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1499"/>
            <a:ext cx="8229600" cy="932170"/>
          </a:xfrm>
          <a:solidFill>
            <a:srgbClr val="FFC000"/>
          </a:solidFill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Flowcharting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885D1D9-1C94-F849-B48A-674509723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85952"/>
            <a:ext cx="4195011" cy="35394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representation/ roadmap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the path a consumer takes through the multiple steps in accessing  treatment. denoting spots in which key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decisions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processes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occur. 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7E9F8-86D5-5347-8BB7-176EC249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892" y="2056139"/>
            <a:ext cx="3897908" cy="37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7155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1903-DE4E-0445-A75A-FDD42417391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/>
              <a:t>SWOT Analysis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0D7F3AF-F00C-4B4E-A84A-8917F10E726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320842" y="1417638"/>
            <a:ext cx="836595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Strengths, Weaknesses, Opportunities, and Threats (SWOT) analyses are commonly used in strategic planning processes to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facilitators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agencies might encounter when attempting to implement a new change.  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2EB8253-D2C6-6042-BB2C-B8FF0D6F5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68811"/>
            <a:ext cx="4454357" cy="24098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74320" indent="-27432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can you </a:t>
            </a:r>
            <a:r>
              <a:rPr lang="en-US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accentuate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your existing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274320" indent="-27432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can you </a:t>
            </a:r>
            <a:r>
              <a:rPr lang="en-US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minimize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 resolve your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5B754F2C-9AA3-ED4F-9505-BD40C69B6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558" y="4268811"/>
            <a:ext cx="4104106" cy="24098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74320" indent="-27432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can you </a:t>
            </a:r>
            <a:r>
              <a:rPr lang="en-US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capitalize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274320" indent="-27432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can you </a:t>
            </a:r>
            <a:r>
              <a:rPr lang="en-US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plan for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or offset potential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660431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57" y="971847"/>
            <a:ext cx="7507758" cy="2777035"/>
          </a:xfrm>
        </p:spPr>
        <p:txBody>
          <a:bodyPr>
            <a:normAutofit fontScale="90000"/>
          </a:bodyPr>
          <a:lstStyle/>
          <a:p>
            <a:pPr lvl="0">
              <a:buClr>
                <a:srgbClr val="FFC000"/>
              </a:buClr>
            </a:pPr>
            <a:r>
              <a:rPr lang="en-US" sz="6000" dirty="0">
                <a:solidFill>
                  <a:schemeClr val="bg1"/>
                </a:solidFill>
              </a:rPr>
              <a:t>part I: </a:t>
            </a:r>
            <a:r>
              <a:rPr lang="en-US" sz="5400" dirty="0"/>
              <a:t>implementation </a:t>
            </a:r>
            <a:br>
              <a:rPr lang="en-US" sz="5400" dirty="0"/>
            </a:br>
            <a:r>
              <a:rPr lang="en-US" sz="5400" dirty="0"/>
              <a:t>&amp; process improvement 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69870030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7AAFE7-1561-D94C-8615-166D00C54E7F}"/>
              </a:ext>
            </a:extLst>
          </p:cNvPr>
          <p:cNvSpPr txBox="1"/>
          <p:nvPr/>
        </p:nvSpPr>
        <p:spPr>
          <a:xfrm>
            <a:off x="207963" y="327025"/>
            <a:ext cx="8774112" cy="452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60000"/>
              </a:lnSpc>
              <a:defRPr/>
            </a:pPr>
            <a:r>
              <a:rPr lang="en-US" sz="3500" kern="1300" spc="-100" dirty="0">
                <a:solidFill>
                  <a:schemeClr val="bg1"/>
                </a:solidFill>
                <a:latin typeface="Arial Black"/>
                <a:ea typeface="ＭＳ Ｐゴシック" charset="0"/>
                <a:cs typeface="Arial Black"/>
              </a:rPr>
              <a:t>process improvement planning</a:t>
            </a:r>
          </a:p>
        </p:txBody>
      </p:sp>
      <p:pic>
        <p:nvPicPr>
          <p:cNvPr id="19462" name="Picture 8" descr="ATTC Rev Lg.eps">
            <a:extLst>
              <a:ext uri="{FF2B5EF4-FFF2-40B4-BE49-F238E27FC236}">
                <a16:creationId xmlns:a16="http://schemas.microsoft.com/office/drawing/2014/main" id="{E9A9424E-F677-5E44-AFDB-B32F9CC90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6383338"/>
            <a:ext cx="12001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25FC72C-58CB-3E4E-B3A9-67880375AD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9813973"/>
              </p:ext>
            </p:extLst>
          </p:nvPr>
        </p:nvGraphicFramePr>
        <p:xfrm>
          <a:off x="207963" y="1395668"/>
          <a:ext cx="8774112" cy="517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51FBD65F-D1AE-A242-9DDC-4A78DCD1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274638"/>
            <a:ext cx="8774111" cy="1143000"/>
          </a:xfrm>
          <a:solidFill>
            <a:srgbClr val="FFC000"/>
          </a:solidFill>
        </p:spPr>
        <p:txBody>
          <a:bodyPr/>
          <a:lstStyle/>
          <a:p>
            <a:r>
              <a:rPr lang="en-US" sz="4000" b="1" dirty="0"/>
              <a:t>Developing Strategic Plans for Implementation &amp; Process Improvement</a:t>
            </a:r>
          </a:p>
        </p:txBody>
      </p:sp>
    </p:spTree>
    <p:extLst>
      <p:ext uri="{BB962C8B-B14F-4D97-AF65-F5344CB8AC3E}">
        <p14:creationId xmlns:p14="http://schemas.microsoft.com/office/powerpoint/2010/main" val="289065895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56" y="971847"/>
            <a:ext cx="8483701" cy="277703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part 3: </a:t>
            </a:r>
            <a:r>
              <a:rPr lang="en-US" sz="6000" dirty="0"/>
              <a:t>opportunities to develop agency change teams</a:t>
            </a:r>
          </a:p>
        </p:txBody>
      </p:sp>
    </p:spTree>
    <p:extLst>
      <p:ext uri="{BB962C8B-B14F-4D97-AF65-F5344CB8AC3E}">
        <p14:creationId xmlns:p14="http://schemas.microsoft.com/office/powerpoint/2010/main" val="1376996709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28650" y="495906"/>
            <a:ext cx="8039361" cy="1218795"/>
          </a:xfrm>
        </p:spPr>
        <p:txBody>
          <a:bodyPr/>
          <a:lstStyle/>
          <a:p>
            <a:pPr eaLnBrk="1" hangingPunct="1"/>
            <a:r>
              <a:rPr lang="en-US" altLang="en-US" dirty="0"/>
              <a:t>PSATTC Change Team </a:t>
            </a:r>
            <a:br>
              <a:rPr lang="en-US" altLang="en-US" dirty="0"/>
            </a:br>
            <a:r>
              <a:rPr lang="en-US" altLang="en-US" dirty="0"/>
              <a:t>Facilitation Academy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781311" y="1885537"/>
            <a:ext cx="7886700" cy="4532312"/>
          </a:xfrm>
        </p:spPr>
        <p:txBody>
          <a:bodyPr>
            <a:normAutofit fontScale="92500" lnSpcReduction="10000"/>
          </a:bodyPr>
          <a:lstStyle/>
          <a:p>
            <a:pPr marL="460375" indent="-460375" eaLnBrk="1" hangingPunct="1"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dirty="0"/>
              <a:t>3 year regional initiative</a:t>
            </a:r>
          </a:p>
          <a:p>
            <a:pPr marL="460375" indent="-460375" eaLnBrk="1" hangingPunct="1">
              <a:buClr>
                <a:srgbClr val="FFC000"/>
              </a:buClr>
              <a:buFont typeface="Wingdings" pitchFamily="2" charset="2"/>
              <a:buChar char="ü"/>
            </a:pPr>
            <a:endParaRPr lang="en-US" altLang="en-US" dirty="0"/>
          </a:p>
          <a:p>
            <a:pPr marL="460375" indent="-460375" eaLnBrk="1" hangingPunct="1"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dirty="0"/>
              <a:t>Targeting agencies and systems that are at the ‘readiness stage’ of change</a:t>
            </a:r>
          </a:p>
          <a:p>
            <a:pPr marL="460375" indent="-460375" eaLnBrk="1" hangingPunct="1">
              <a:buClr>
                <a:srgbClr val="FFC000"/>
              </a:buClr>
              <a:buFont typeface="Wingdings" pitchFamily="2" charset="2"/>
              <a:buChar char="ü"/>
            </a:pPr>
            <a:endParaRPr lang="en-US" altLang="en-US" dirty="0"/>
          </a:p>
          <a:p>
            <a:pPr marL="460375" indent="-460375" eaLnBrk="1" hangingPunct="1"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dirty="0"/>
              <a:t>3 – day free, in person intensive training academy on change team facilitation skills and strategies</a:t>
            </a:r>
          </a:p>
          <a:p>
            <a:pPr marL="460375" indent="-460375" eaLnBrk="1" hangingPunct="1">
              <a:buClr>
                <a:srgbClr val="FFC000"/>
              </a:buClr>
              <a:buFont typeface="Wingdings" pitchFamily="2" charset="2"/>
              <a:buChar char="ü"/>
            </a:pPr>
            <a:endParaRPr lang="en-US" altLang="en-US" dirty="0"/>
          </a:p>
          <a:p>
            <a:pPr marL="460375" indent="-460375" eaLnBrk="1" hangingPunct="1">
              <a:buClr>
                <a:srgbClr val="FFC000"/>
              </a:buClr>
              <a:buFont typeface="Wingdings" pitchFamily="2" charset="2"/>
              <a:buChar char="ü"/>
            </a:pPr>
            <a:r>
              <a:rPr lang="en-US" altLang="en-US" dirty="0"/>
              <a:t>Selective enrollment in post-academy virtual ‘facilitation community of practice’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864121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08CD-96DE-D140-81FA-0CC8F67D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344434"/>
            <a:ext cx="7784760" cy="553998"/>
          </a:xfrm>
        </p:spPr>
        <p:txBody>
          <a:bodyPr/>
          <a:lstStyle/>
          <a:p>
            <a:r>
              <a:rPr lang="en-US" sz="4000" dirty="0"/>
              <a:t>Targeted Clinical Practice Areas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AB759-94CD-E74D-8967-BA2F128E695B}"/>
              </a:ext>
            </a:extLst>
          </p:cNvPr>
          <p:cNvSpPr txBox="1"/>
          <p:nvPr/>
        </p:nvSpPr>
        <p:spPr>
          <a:xfrm>
            <a:off x="628648" y="1223938"/>
            <a:ext cx="80291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3" lvl="0" indent="-468313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800" b="1" dirty="0"/>
              <a:t>Medication Assisted Treatment</a:t>
            </a:r>
            <a:r>
              <a:rPr lang="en-US" sz="2400" b="1" dirty="0"/>
              <a:t>:</a:t>
            </a:r>
            <a:r>
              <a:rPr lang="en-US" dirty="0"/>
              <a:t>  Implementation or enhancement in your agency’s use of specific medications, coupled with counseling, to treat opiate withdrawal and sobriety</a:t>
            </a:r>
          </a:p>
          <a:p>
            <a:pPr marL="468313" lvl="0" indent="-468313">
              <a:buClr>
                <a:srgbClr val="FFC000"/>
              </a:buClr>
              <a:buFont typeface="Wingdings" pitchFamily="2" charset="2"/>
              <a:buChar char="ü"/>
            </a:pPr>
            <a:endParaRPr lang="en-US" dirty="0"/>
          </a:p>
          <a:p>
            <a:pPr marL="468313" lvl="0" indent="-468313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800" b="1" dirty="0"/>
              <a:t>Digital Health Technologies</a:t>
            </a:r>
            <a:r>
              <a:rPr lang="en-US" sz="2400" dirty="0"/>
              <a:t>: </a:t>
            </a:r>
            <a:r>
              <a:rPr lang="en-US" dirty="0"/>
              <a:t>Implementation or expansion of use of app- and web-based platforms to deliver clinical/recovery services</a:t>
            </a:r>
          </a:p>
          <a:p>
            <a:pPr marL="468313" lvl="0" indent="-468313">
              <a:buClr>
                <a:srgbClr val="FFC000"/>
              </a:buClr>
              <a:buFont typeface="Wingdings" pitchFamily="2" charset="2"/>
              <a:buChar char="ü"/>
            </a:pPr>
            <a:endParaRPr lang="en-US" dirty="0"/>
          </a:p>
          <a:p>
            <a:pPr marL="468313" lvl="0" indent="-468313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800" b="1" dirty="0"/>
              <a:t>Motivational Interviewing</a:t>
            </a:r>
            <a:r>
              <a:rPr lang="en-US" sz="2800" dirty="0"/>
              <a:t>: </a:t>
            </a:r>
            <a:r>
              <a:rPr lang="en-US" dirty="0"/>
              <a:t> Implementation or enhancement in your agency’s clinicians’ use of Motivational Interviewing in their patient interactions.</a:t>
            </a:r>
          </a:p>
          <a:p>
            <a:pPr lvl="0">
              <a:buClr>
                <a:srgbClr val="FFC000"/>
              </a:buClr>
            </a:pPr>
            <a:r>
              <a:rPr lang="en-US" b="1" dirty="0"/>
              <a:t> </a:t>
            </a:r>
          </a:p>
          <a:p>
            <a:pPr marL="468313" lvl="0" indent="-468313"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800" b="1" dirty="0"/>
              <a:t>ASAM Patient Placement Criteria</a:t>
            </a:r>
            <a:r>
              <a:rPr lang="en-US" sz="2800" dirty="0"/>
              <a:t>: </a:t>
            </a:r>
            <a:r>
              <a:rPr lang="en-US" dirty="0"/>
              <a:t>Implementation or enhancement in your agency’s use of the Patient Placement Criteria of the American Society of Addiction Medicine as part of your agency’s patient intake and assessment processes. </a:t>
            </a:r>
          </a:p>
        </p:txBody>
      </p:sp>
    </p:spTree>
    <p:extLst>
      <p:ext uri="{BB962C8B-B14F-4D97-AF65-F5344CB8AC3E}">
        <p14:creationId xmlns:p14="http://schemas.microsoft.com/office/powerpoint/2010/main" val="2987554487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08CD-96DE-D140-81FA-0CC8F67D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0907"/>
            <a:ext cx="6237285" cy="553998"/>
          </a:xfrm>
        </p:spPr>
        <p:txBody>
          <a:bodyPr/>
          <a:lstStyle/>
          <a:p>
            <a:r>
              <a:rPr lang="en-US" sz="4000" dirty="0"/>
              <a:t>Application and Logistics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01593A21-F390-EE4F-BB20-6E8C303A2E2A}"/>
              </a:ext>
            </a:extLst>
          </p:cNvPr>
          <p:cNvSpPr txBox="1"/>
          <p:nvPr/>
        </p:nvSpPr>
        <p:spPr>
          <a:xfrm>
            <a:off x="197405" y="1535883"/>
            <a:ext cx="8473440" cy="6407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Tuesday, January 22, 2019 – Thursday, January 24, 2019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99650CA-337D-1742-8728-E9A49743F88C}"/>
              </a:ext>
            </a:extLst>
          </p:cNvPr>
          <p:cNvSpPr txBox="1"/>
          <p:nvPr/>
        </p:nvSpPr>
        <p:spPr>
          <a:xfrm>
            <a:off x="956546" y="1617304"/>
            <a:ext cx="7714298" cy="9108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Joan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Palevsky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for the Future of Los Angeles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76CC7-5BCB-354F-9BE7-532F0D178158}"/>
              </a:ext>
            </a:extLst>
          </p:cNvPr>
          <p:cNvSpPr txBox="1"/>
          <p:nvPr/>
        </p:nvSpPr>
        <p:spPr>
          <a:xfrm>
            <a:off x="197405" y="2766552"/>
            <a:ext cx="84734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 review will occur on rolling basis </a:t>
            </a:r>
          </a:p>
          <a:p>
            <a:pPr algn="ctr"/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November 30-December 17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all applicants notified not latter than December 18, 2018.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3223B-314F-9849-B9E4-0E66034E8BC8}"/>
              </a:ext>
            </a:extLst>
          </p:cNvPr>
          <p:cNvSpPr txBox="1"/>
          <p:nvPr/>
        </p:nvSpPr>
        <p:spPr>
          <a:xfrm>
            <a:off x="628650" y="4318483"/>
            <a:ext cx="8256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apply, go to: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http://www.psattc.org</a:t>
            </a:r>
            <a:endParaRPr lang="en-US" sz="36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Application must include a CV/resume and a letter of commitment from an agency executive. </a:t>
            </a:r>
          </a:p>
        </p:txBody>
      </p:sp>
    </p:spTree>
    <p:extLst>
      <p:ext uri="{BB962C8B-B14F-4D97-AF65-F5344CB8AC3E}">
        <p14:creationId xmlns:p14="http://schemas.microsoft.com/office/powerpoint/2010/main" val="450338405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9144000" cy="67636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B310"/>
                </a:solidFill>
              </a:rPr>
              <a:t>Thank you!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85925" y="2205150"/>
            <a:ext cx="5543550" cy="2480679"/>
          </a:xfrm>
          <a:prstGeom prst="rect">
            <a:avLst/>
          </a:prstGeom>
        </p:spPr>
        <p:txBody>
          <a:bodyPr vert="horz" wrap="square" lIns="0" tIns="0" rIns="91440" bIns="9144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effectLst/>
              </a:rPr>
              <a:t>Michael Shafer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effectLst/>
              </a:rPr>
              <a:t>Co-Investigator, Pacific Southwest ATTC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effectLst/>
              </a:rPr>
              <a:t>Professor, School of Social Work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effectLst/>
              </a:rPr>
              <a:t>Watts College of Public Service &amp; Community Solutions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effectLst/>
              </a:rPr>
              <a:t>Arizona State University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effectLst/>
                <a:hlinkClick r:id="rId3"/>
              </a:rPr>
              <a:t>Michael.Shafer@asu.edu</a:t>
            </a:r>
            <a:r>
              <a:rPr lang="en-US" sz="2800" dirty="0">
                <a:solidFill>
                  <a:srgbClr val="000000"/>
                </a:solidFill>
                <a:effectLst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7B202-BE21-AD4C-A12E-DF7077D70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906515"/>
            <a:ext cx="3505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89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AABF-52B5-1746-BAE2-8DF570AF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74" y="1"/>
            <a:ext cx="8804543" cy="1899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Technology Transfer, Diffusion, Dissemination, &amp; Implementation</a:t>
            </a:r>
          </a:p>
        </p:txBody>
      </p:sp>
      <p:pic>
        <p:nvPicPr>
          <p:cNvPr id="3" name="Picture 4" descr="techtransfgraphic">
            <a:extLst>
              <a:ext uri="{FF2B5EF4-FFF2-40B4-BE49-F238E27FC236}">
                <a16:creationId xmlns:a16="http://schemas.microsoft.com/office/drawing/2014/main" id="{AB6D8643-A9DA-D646-B8CA-122725A39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>
            <a:fillRect/>
          </a:stretch>
        </p:blipFill>
        <p:spPr bwMode="auto">
          <a:xfrm>
            <a:off x="0" y="1505243"/>
            <a:ext cx="9337601" cy="31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BE425524-8E2F-3D4B-BD71-675CF404E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167" y="4344546"/>
            <a:ext cx="770325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technology transfer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multi-dimensional process that intentionally promotes the transfer of new innovations, knowledge, technologies, practices, and/or skills from one setting to another (i.e., from research to practice). This process begins during the development of an innovation, continues through its dissemination, and extends into its early implementation.</a:t>
            </a:r>
          </a:p>
        </p:txBody>
      </p:sp>
    </p:spTree>
    <p:extLst>
      <p:ext uri="{BB962C8B-B14F-4D97-AF65-F5344CB8AC3E}">
        <p14:creationId xmlns:p14="http://schemas.microsoft.com/office/powerpoint/2010/main" val="389972708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AABF-52B5-1746-BAE2-8DF570AF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74" y="1"/>
            <a:ext cx="8804543" cy="1899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Technology Transfer, Diffusion, Dissemination, &amp; Implementation</a:t>
            </a:r>
          </a:p>
        </p:txBody>
      </p:sp>
      <p:pic>
        <p:nvPicPr>
          <p:cNvPr id="3" name="Picture 4" descr="techtransfgraphic">
            <a:extLst>
              <a:ext uri="{FF2B5EF4-FFF2-40B4-BE49-F238E27FC236}">
                <a16:creationId xmlns:a16="http://schemas.microsoft.com/office/drawing/2014/main" id="{AB6D8643-A9DA-D646-B8CA-122725A39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>
            <a:fillRect/>
          </a:stretch>
        </p:blipFill>
        <p:spPr bwMode="auto">
          <a:xfrm>
            <a:off x="0" y="1505243"/>
            <a:ext cx="9337601" cy="31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053C1754-ADFA-A447-A909-BD7710CB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29" y="4342179"/>
            <a:ext cx="402492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process of spreading information and knowledge about an innovation with an expectation that it will be used in decision making processes and practice.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23FA6FE-C631-A446-A3AB-A3414B2D5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019" y="4342179"/>
            <a:ext cx="386861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process by which information about an innovation may spread from the originators of the innovation to others. </a:t>
            </a:r>
          </a:p>
        </p:txBody>
      </p:sp>
    </p:spTree>
    <p:extLst>
      <p:ext uri="{BB962C8B-B14F-4D97-AF65-F5344CB8AC3E}">
        <p14:creationId xmlns:p14="http://schemas.microsoft.com/office/powerpoint/2010/main" val="24031839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AABF-52B5-1746-BAE2-8DF570AF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74" y="1"/>
            <a:ext cx="8804543" cy="1899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Technology Transfer, Diffusion, Dissemination, &amp; Implementation</a:t>
            </a:r>
          </a:p>
        </p:txBody>
      </p:sp>
      <p:pic>
        <p:nvPicPr>
          <p:cNvPr id="3" name="Picture 4" descr="techtransfgraphic">
            <a:extLst>
              <a:ext uri="{FF2B5EF4-FFF2-40B4-BE49-F238E27FC236}">
                <a16:creationId xmlns:a16="http://schemas.microsoft.com/office/drawing/2014/main" id="{AB6D8643-A9DA-D646-B8CA-122725A39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>
            <a:fillRect/>
          </a:stretch>
        </p:blipFill>
        <p:spPr bwMode="auto">
          <a:xfrm>
            <a:off x="0" y="1505243"/>
            <a:ext cx="9337601" cy="31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500FE5FF-A6A5-AD42-90C8-0BD2A65DA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70" y="4370315"/>
            <a:ext cx="806235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range of purposeful strategies designed to address individual, organizational, and systemic issues associated with incorporating an innovation into routine practice.   These strategies can include staff selection, pre-service and in-service training, ongoing consultation and coaching.</a:t>
            </a:r>
          </a:p>
        </p:txBody>
      </p:sp>
    </p:spTree>
    <p:extLst>
      <p:ext uri="{BB962C8B-B14F-4D97-AF65-F5344CB8AC3E}">
        <p14:creationId xmlns:p14="http://schemas.microsoft.com/office/powerpoint/2010/main" val="334850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IATx logo">
            <a:extLst>
              <a:ext uri="{FF2B5EF4-FFF2-40B4-BE49-F238E27FC236}">
                <a16:creationId xmlns:a16="http://schemas.microsoft.com/office/drawing/2014/main" id="{27D83E59-3585-444A-AA04-E3456A99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5" y="282003"/>
            <a:ext cx="396630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FC69138-93BB-6F44-B5CE-AD77F79542C4}"/>
              </a:ext>
            </a:extLst>
          </p:cNvPr>
          <p:cNvSpPr txBox="1">
            <a:spLocks noChangeArrowheads="1"/>
          </p:cNvSpPr>
          <p:nvPr/>
        </p:nvSpPr>
        <p:spPr>
          <a:xfrm>
            <a:off x="338037" y="2704183"/>
            <a:ext cx="3716378" cy="273045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Clr>
                <a:srgbClr val="00B0F0"/>
              </a:buClr>
              <a:buNone/>
            </a:pPr>
            <a:r>
              <a:rPr lang="en-US" altLang="en-US" sz="3000" b="1" dirty="0"/>
              <a:t>4 Aims</a:t>
            </a:r>
          </a:p>
          <a:p>
            <a:pPr marL="411163" indent="-411163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600" dirty="0"/>
              <a:t>Reduce Waiting Times</a:t>
            </a:r>
          </a:p>
          <a:p>
            <a:pPr marL="411163" indent="-411163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600" dirty="0"/>
              <a:t>Reduce No-Shows</a:t>
            </a:r>
          </a:p>
          <a:p>
            <a:pPr marL="411163" indent="-411163">
              <a:spcBef>
                <a:spcPts val="600"/>
              </a:spcBef>
              <a:buClr>
                <a:srgbClr val="00B0F0"/>
              </a:buClr>
              <a:buNone/>
            </a:pPr>
            <a:endParaRPr lang="en-US" altLang="en-US" sz="2600" dirty="0"/>
          </a:p>
          <a:p>
            <a:pPr marL="411163" indent="-411163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600" dirty="0"/>
              <a:t>Increase Admissions</a:t>
            </a:r>
          </a:p>
          <a:p>
            <a:pPr marL="411163" indent="-411163">
              <a:spcBef>
                <a:spcPts val="600"/>
              </a:spcBef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600" dirty="0"/>
              <a:t>Increase Continuation Rates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09314-92A0-F24A-9FC7-F8DDB1A811D1}"/>
              </a:ext>
            </a:extLst>
          </p:cNvPr>
          <p:cNvSpPr/>
          <p:nvPr/>
        </p:nvSpPr>
        <p:spPr>
          <a:xfrm>
            <a:off x="4261449" y="2520821"/>
            <a:ext cx="43132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F0"/>
              </a:buClr>
            </a:pPr>
            <a:r>
              <a:rPr lang="en-US" altLang="en-US" sz="2800" b="1" dirty="0"/>
              <a:t>5 Principles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400" dirty="0"/>
              <a:t>Understand and involve the customer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400" dirty="0"/>
              <a:t>Fix key problems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400" dirty="0"/>
              <a:t>Pick an effective Change Leader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400" dirty="0"/>
              <a:t>Get ideas from outside the organization</a:t>
            </a:r>
          </a:p>
          <a:p>
            <a:pPr marL="342900" indent="-342900">
              <a:buClr>
                <a:srgbClr val="00B0F0"/>
              </a:buClr>
              <a:buFont typeface="Wingdings" pitchFamily="2" charset="2"/>
              <a:buChar char="ü"/>
            </a:pPr>
            <a:r>
              <a:rPr lang="en-US" altLang="en-US" sz="2400" dirty="0"/>
              <a:t>Use rapid-cycle testing</a:t>
            </a:r>
          </a:p>
        </p:txBody>
      </p:sp>
    </p:spTree>
    <p:extLst>
      <p:ext uri="{BB962C8B-B14F-4D97-AF65-F5344CB8AC3E}">
        <p14:creationId xmlns:p14="http://schemas.microsoft.com/office/powerpoint/2010/main" val="2473431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B06977F9-379C-E24B-9225-D03064E00CC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60943"/>
            <a:ext cx="5251939" cy="3713162"/>
          </a:xfrm>
          <a:noFill/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altLang="en-US" sz="3000" b="1" dirty="0"/>
              <a:t>Plan</a:t>
            </a:r>
            <a:r>
              <a:rPr lang="en-US" altLang="en-US" sz="3000" dirty="0"/>
              <a:t> the change</a:t>
            </a:r>
          </a:p>
          <a:p>
            <a:pPr marL="457200" lvl="1" indent="0">
              <a:buNone/>
            </a:pPr>
            <a:endParaRPr lang="en-US" altLang="en-US" sz="3000" b="1" dirty="0"/>
          </a:p>
          <a:p>
            <a:pPr marL="457200" lvl="1" indent="0">
              <a:buNone/>
            </a:pPr>
            <a:r>
              <a:rPr lang="en-US" altLang="en-US" sz="3000" b="1" dirty="0"/>
              <a:t>Do</a:t>
            </a:r>
            <a:r>
              <a:rPr lang="en-US" altLang="en-US" sz="3000" dirty="0"/>
              <a:t> the plan</a:t>
            </a:r>
          </a:p>
          <a:p>
            <a:pPr marL="457200" lvl="1" indent="0">
              <a:buNone/>
            </a:pPr>
            <a:endParaRPr lang="en-US" altLang="en-US" sz="3000" b="1" dirty="0"/>
          </a:p>
          <a:p>
            <a:pPr marL="457200" lvl="1" indent="0">
              <a:buNone/>
            </a:pPr>
            <a:r>
              <a:rPr lang="en-US" altLang="en-US" sz="3000" b="1" dirty="0"/>
              <a:t>Study</a:t>
            </a:r>
            <a:r>
              <a:rPr lang="en-US" altLang="en-US" sz="3000" dirty="0"/>
              <a:t> the results</a:t>
            </a:r>
          </a:p>
          <a:p>
            <a:pPr marL="457200" lvl="1" indent="0">
              <a:buNone/>
            </a:pPr>
            <a:endParaRPr lang="en-US" altLang="en-US" sz="3000" b="1" dirty="0"/>
          </a:p>
          <a:p>
            <a:pPr marL="457200" lvl="1" indent="0">
              <a:buNone/>
            </a:pPr>
            <a:r>
              <a:rPr lang="en-US" altLang="en-US" sz="3000" b="1" dirty="0"/>
              <a:t>Act</a:t>
            </a:r>
            <a:r>
              <a:rPr lang="en-US" altLang="en-US" sz="3000" dirty="0"/>
              <a:t> on the new knowledge</a:t>
            </a:r>
          </a:p>
          <a:p>
            <a:pPr marL="1373188" lvl="2" indent="-458788">
              <a:buFont typeface="Wingdings" pitchFamily="2" charset="2"/>
              <a:buChar char="ü"/>
            </a:pPr>
            <a:r>
              <a:rPr lang="en-US" altLang="en-US" sz="3000" dirty="0"/>
              <a:t>Adapt</a:t>
            </a:r>
          </a:p>
          <a:p>
            <a:pPr marL="1373188" lvl="2" indent="-458788">
              <a:buFont typeface="Wingdings" pitchFamily="2" charset="2"/>
              <a:buChar char="ü"/>
            </a:pPr>
            <a:r>
              <a:rPr lang="en-US" altLang="en-US" sz="3000" dirty="0"/>
              <a:t>Adopt</a:t>
            </a:r>
          </a:p>
          <a:p>
            <a:pPr marL="1373188" lvl="2" indent="-458788">
              <a:buFont typeface="Wingdings" pitchFamily="2" charset="2"/>
              <a:buChar char="ü"/>
            </a:pPr>
            <a:r>
              <a:rPr lang="en-US" altLang="en-US" sz="3000" dirty="0"/>
              <a:t>Abandon</a:t>
            </a:r>
          </a:p>
        </p:txBody>
      </p:sp>
      <p:pic>
        <p:nvPicPr>
          <p:cNvPr id="33795" name="Picture 5" descr="http://chsra.wisc.edu/exchange/Corey.Zetts/Inbox/PDSA%20Icons.EML/1_multipart_xF8FF_6_PDSA5.jpg?attach=1">
            <a:extLst>
              <a:ext uri="{FF2B5EF4-FFF2-40B4-BE49-F238E27FC236}">
                <a16:creationId xmlns:a16="http://schemas.microsoft.com/office/drawing/2014/main" id="{7632C0B6-07A4-F148-BF89-78B41650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6" y="1860943"/>
            <a:ext cx="3505200" cy="327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831E7225-A1EB-FD45-8832-D71B4BA1333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AA86BB3-3A57-9C41-AFE5-15C87E7B98C9}" type="slidenum">
              <a:rPr lang="en-US" altLang="en-US" sz="1400">
                <a:solidFill>
                  <a:schemeClr val="tx2"/>
                </a:solidFill>
              </a:rPr>
              <a:pPr algn="r" eaLnBrk="1" hangingPunct="1"/>
              <a:t>9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6" name="Picture 3" descr="NIATx logo">
            <a:extLst>
              <a:ext uri="{FF2B5EF4-FFF2-40B4-BE49-F238E27FC236}">
                <a16:creationId xmlns:a16="http://schemas.microsoft.com/office/drawing/2014/main" id="{008D34FC-B3E1-6546-9AA7-93B4D95A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4" y="354501"/>
            <a:ext cx="2647462" cy="11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270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U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90033"/>
      </a:accent1>
      <a:accent2>
        <a:srgbClr val="FFB310"/>
      </a:accent2>
      <a:accent3>
        <a:srgbClr val="4F5557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ASU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90033"/>
      </a:accent1>
      <a:accent2>
        <a:srgbClr val="FFB310"/>
      </a:accent2>
      <a:accent3>
        <a:srgbClr val="4F5557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ASU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90033"/>
      </a:accent1>
      <a:accent2>
        <a:srgbClr val="FFB310"/>
      </a:accent2>
      <a:accent3>
        <a:srgbClr val="4F5557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PowerPoint Template-HS">
  <a:themeElements>
    <a:clrScheme name="ASU Color Palette">
      <a:dk1>
        <a:sysClr val="windowText" lastClr="000000"/>
      </a:dk1>
      <a:lt1>
        <a:sysClr val="window" lastClr="FFFFFF"/>
      </a:lt1>
      <a:dk2>
        <a:srgbClr val="990033"/>
      </a:dk2>
      <a:lt2>
        <a:srgbClr val="FFB310"/>
      </a:lt2>
      <a:accent1>
        <a:srgbClr val="4F5557"/>
      </a:accent1>
      <a:accent2>
        <a:srgbClr val="388E14"/>
      </a:accent2>
      <a:accent3>
        <a:srgbClr val="008ED6"/>
      </a:accent3>
      <a:accent4>
        <a:srgbClr val="F47C00"/>
      </a:accent4>
      <a:accent5>
        <a:srgbClr val="AFA593"/>
      </a:accent5>
      <a:accent6>
        <a:srgbClr val="FFB310"/>
      </a:accent6>
      <a:hlink>
        <a:srgbClr val="990033"/>
      </a:hlink>
      <a:folHlink>
        <a:srgbClr val="FFB310"/>
      </a:folHlink>
    </a:clrScheme>
    <a:fontScheme name="ASU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91440" bIns="45720" rtlCol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all" spc="0" normalizeH="0" baseline="0" noProof="0" dirty="0" smtClean="0">
            <a:ln>
              <a:noFill/>
            </a:ln>
            <a:solidFill>
              <a:schemeClr val="bg1"/>
            </a:solidFill>
            <a:effectLst>
              <a:outerShdw blurRad="50800" dist="38100" dir="2700000" algn="tl" rotWithShape="0">
                <a:prstClr val="black"/>
              </a:outerShdw>
            </a:effectLst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4649</TotalTime>
  <Words>2072</Words>
  <Application>Microsoft Office PowerPoint</Application>
  <PresentationFormat>On-screen Show (4:3)</PresentationFormat>
  <Paragraphs>354</Paragraphs>
  <Slides>45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MS PGothic</vt:lpstr>
      <vt:lpstr>MS PGothic</vt:lpstr>
      <vt:lpstr>Arial</vt:lpstr>
      <vt:lpstr>Arial </vt:lpstr>
      <vt:lpstr>Arial Black</vt:lpstr>
      <vt:lpstr>Calibri</vt:lpstr>
      <vt:lpstr>Times New Roman</vt:lpstr>
      <vt:lpstr>Wingdings</vt:lpstr>
      <vt:lpstr>Office Theme</vt:lpstr>
      <vt:lpstr>2_Office Theme</vt:lpstr>
      <vt:lpstr>1_Office Theme</vt:lpstr>
      <vt:lpstr>3_Office Theme</vt:lpstr>
      <vt:lpstr>4_Office Theme</vt:lpstr>
      <vt:lpstr>PowerPoint Template-HS</vt:lpstr>
      <vt:lpstr>Chart</vt:lpstr>
      <vt:lpstr>A Practical Guide to Organizational Change:   Inter-Agency Collaboration and Implementing Evidence-based Practices  </vt:lpstr>
      <vt:lpstr>PowerPoint Presentation</vt:lpstr>
      <vt:lpstr>Learning Objectives</vt:lpstr>
      <vt:lpstr>part I: implementation  &amp; process improvement  </vt:lpstr>
      <vt:lpstr>Technology Transfer, Diffusion, Dissemination, &amp; Implementation</vt:lpstr>
      <vt:lpstr>Technology Transfer, Diffusion, Dissemination, &amp; Implementation</vt:lpstr>
      <vt:lpstr>Technology Transfer, Diffusion, Dissemination, &amp; Implementation</vt:lpstr>
      <vt:lpstr>PowerPoint Presentation</vt:lpstr>
      <vt:lpstr>PowerPoint Presentation</vt:lpstr>
      <vt:lpstr>Process Improvement</vt:lpstr>
      <vt:lpstr>Culture of Health Framework</vt:lpstr>
      <vt:lpstr>PowerPoint Presentation</vt:lpstr>
      <vt:lpstr>PowerPoint Presentation</vt:lpstr>
      <vt:lpstr>Sectors that Patients with Substance Abuse May be Engaging</vt:lpstr>
      <vt:lpstr>sequential intercept model</vt:lpstr>
      <vt:lpstr>   </vt:lpstr>
      <vt:lpstr>part 2: change teams </vt:lpstr>
      <vt:lpstr>change teams</vt:lpstr>
      <vt:lpstr>Tuckman’s Stages of Group Development</vt:lpstr>
      <vt:lpstr>Intra-Agency v.  Inter-Agency Change Teams</vt:lpstr>
      <vt:lpstr>change team leader</vt:lpstr>
      <vt:lpstr>external facilitator</vt:lpstr>
      <vt:lpstr>agency champions</vt:lpstr>
      <vt:lpstr>change team leader role</vt:lpstr>
      <vt:lpstr>team member characteristics</vt:lpstr>
      <vt:lpstr>facilitator role</vt:lpstr>
      <vt:lpstr>MATICCE   Medication  Assisted  Treatment    In  Community  Corrections Environments</vt:lpstr>
      <vt:lpstr>PowerPoint Presentation</vt:lpstr>
      <vt:lpstr>phases of the organizational  linkage intervention</vt:lpstr>
      <vt:lpstr>strategic planning objectives</vt:lpstr>
      <vt:lpstr>strategic planning objectives</vt:lpstr>
      <vt:lpstr>PowerPoint Presentation</vt:lpstr>
      <vt:lpstr>Facilitating Group Decision Making</vt:lpstr>
      <vt:lpstr>Techniques for Facilitating Team Decision Making </vt:lpstr>
      <vt:lpstr>Techniques for Facilitating Group Information Gathering</vt:lpstr>
      <vt:lpstr>Walk Throughs Defined</vt:lpstr>
      <vt:lpstr>Questions to Ask in a Walk Through</vt:lpstr>
      <vt:lpstr>Flowcharting</vt:lpstr>
      <vt:lpstr>SWOT Analysis</vt:lpstr>
      <vt:lpstr>Developing Strategic Plans for Implementation &amp; Process Improvement</vt:lpstr>
      <vt:lpstr>part 3: opportunities to develop agency change teams</vt:lpstr>
      <vt:lpstr>PSATTC Change Team  Facilitation Academy</vt:lpstr>
      <vt:lpstr>Targeted Clinical Practice Areas</vt:lpstr>
      <vt:lpstr>Application and Logistics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Shim (Student)</dc:creator>
  <cp:lastModifiedBy>training</cp:lastModifiedBy>
  <cp:revision>265</cp:revision>
  <dcterms:created xsi:type="dcterms:W3CDTF">2017-10-25T21:36:37Z</dcterms:created>
  <dcterms:modified xsi:type="dcterms:W3CDTF">2018-10-24T22:28:52Z</dcterms:modified>
</cp:coreProperties>
</file>